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9" r:id="rId1"/>
  </p:sldMasterIdLst>
  <p:notesMasterIdLst>
    <p:notesMasterId r:id="rId22"/>
  </p:notes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0B6"/>
    <a:srgbClr val="DF9D20"/>
    <a:srgbClr val="9CBEBD"/>
    <a:srgbClr val="D3CB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20"/>
    <p:restoredTop sz="91395"/>
  </p:normalViewPr>
  <p:slideViewPr>
    <p:cSldViewPr snapToGrid="0" snapToObjects="1">
      <p:cViewPr varScale="1">
        <p:scale>
          <a:sx n="60" d="100"/>
          <a:sy n="60" d="100"/>
        </p:scale>
        <p:origin x="2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387EA-4718-1B47-8273-EC610226FB0A}" type="datetimeFigureOut">
              <a:rPr lang="ru-RU" smtClean="0"/>
              <a:t>16.10.2020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EC6A9-1CA4-474A-BCAA-73834A2B6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C6A9-1CA4-474A-BCAA-73834A2B6C3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93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94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83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53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84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25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81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37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76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46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8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85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B4C1C5A-2F75-184A-AFA8-1F166C7344C9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CC4B22D-DE4E-7E4F-A0C1-8F8665A754BD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73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10" Type="http://schemas.openxmlformats.org/officeDocument/2006/relationships/image" Target="../media/image59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4B633-1320-D345-B8B5-987EC6602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NUCLEAR MATTER DENSITY DISTRIBUTIONS OF THE LIGHT WEAKLY BOUND NUCLEI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662CB-60D2-D840-B3B1-46AA5FD57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8089" y="3975528"/>
            <a:ext cx="6798546" cy="886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B URAZBEKOV</a:t>
            </a:r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 DENIKIN	|	N ITACO</a:t>
            </a:r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AAE8D-07B4-BA4F-90E4-CAB92123EC70}"/>
              </a:ext>
            </a:extLst>
          </p:cNvPr>
          <p:cNvGrpSpPr/>
          <p:nvPr/>
        </p:nvGrpSpPr>
        <p:grpSpPr>
          <a:xfrm>
            <a:off x="8369151" y="5268975"/>
            <a:ext cx="3560086" cy="1154202"/>
            <a:chOff x="2569193" y="572029"/>
            <a:chExt cx="6315238" cy="1948966"/>
          </a:xfrm>
        </p:grpSpPr>
        <p:pic>
          <p:nvPicPr>
            <p:cNvPr id="6" name="Рисунок 6">
              <a:extLst>
                <a:ext uri="{FF2B5EF4-FFF2-40B4-BE49-F238E27FC236}">
                  <a16:creationId xmlns:a16="http://schemas.microsoft.com/office/drawing/2014/main" id="{E27AF333-4A0B-344A-8E6D-A78631F6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8203" y="712591"/>
              <a:ext cx="1570286" cy="1243143"/>
            </a:xfrm>
            <a:prstGeom prst="rect">
              <a:avLst/>
            </a:prstGeom>
          </p:spPr>
        </p:pic>
        <p:sp>
          <p:nvSpPr>
            <p:cNvPr id="7" name="Подзаголовок 2">
              <a:extLst>
                <a:ext uri="{FF2B5EF4-FFF2-40B4-BE49-F238E27FC236}">
                  <a16:creationId xmlns:a16="http://schemas.microsoft.com/office/drawing/2014/main" id="{FB7AAC6E-44E9-EE4C-8683-4C45144E8093}"/>
                </a:ext>
              </a:extLst>
            </p:cNvPr>
            <p:cNvSpPr txBox="1">
              <a:spLocks/>
            </p:cNvSpPr>
            <p:nvPr/>
          </p:nvSpPr>
          <p:spPr>
            <a:xfrm>
              <a:off x="2569193" y="2069318"/>
              <a:ext cx="1919443" cy="4516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chemeClr val="tx2"/>
                  </a:solidFill>
                </a:rPr>
                <a:t>DUBNA STATE UNIVERSITY</a:t>
              </a:r>
              <a:endParaRPr lang="ru-RU" sz="800" dirty="0">
                <a:solidFill>
                  <a:schemeClr val="tx2"/>
                </a:solidFill>
              </a:endParaRPr>
            </a:p>
          </p:txBody>
        </p:sp>
        <p:sp>
          <p:nvSpPr>
            <p:cNvPr id="8" name="Подзаголовок 2">
              <a:extLst>
                <a:ext uri="{FF2B5EF4-FFF2-40B4-BE49-F238E27FC236}">
                  <a16:creationId xmlns:a16="http://schemas.microsoft.com/office/drawing/2014/main" id="{127F9268-840C-D54F-8A41-D141D594E503}"/>
                </a:ext>
              </a:extLst>
            </p:cNvPr>
            <p:cNvSpPr txBox="1">
              <a:spLocks/>
            </p:cNvSpPr>
            <p:nvPr/>
          </p:nvSpPr>
          <p:spPr>
            <a:xfrm>
              <a:off x="7077358" y="2069318"/>
              <a:ext cx="1807073" cy="4516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700" dirty="0">
                  <a:solidFill>
                    <a:schemeClr val="tx2"/>
                  </a:solidFill>
                </a:rPr>
                <a:t>JOINT INSTITUTE FOR NUCLEAR RESEARCH</a:t>
              </a:r>
              <a:endParaRPr lang="ru-RU" sz="700" dirty="0">
                <a:solidFill>
                  <a:schemeClr val="tx2"/>
                </a:solidFill>
              </a:endParaRPr>
            </a:p>
          </p:txBody>
        </p:sp>
        <p:pic>
          <p:nvPicPr>
            <p:cNvPr id="9" name="Рисунок 12">
              <a:extLst>
                <a:ext uri="{FF2B5EF4-FFF2-40B4-BE49-F238E27FC236}">
                  <a16:creationId xmlns:a16="http://schemas.microsoft.com/office/drawing/2014/main" id="{FA7F3F43-4A02-5241-B7C8-401B8E953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12946" y="802355"/>
              <a:ext cx="1222189" cy="1063614"/>
            </a:xfrm>
            <a:prstGeom prst="rect">
              <a:avLst/>
            </a:prstGeom>
          </p:spPr>
        </p:pic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id="{D35D1A79-1E19-9043-9500-67C72E4BB01E}"/>
                </a:ext>
              </a:extLst>
            </p:cNvPr>
            <p:cNvSpPr txBox="1">
              <a:spLocks/>
            </p:cNvSpPr>
            <p:nvPr/>
          </p:nvSpPr>
          <p:spPr>
            <a:xfrm>
              <a:off x="4628771" y="2069318"/>
              <a:ext cx="2041675" cy="4516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chemeClr val="tx2"/>
                  </a:solidFill>
                </a:rPr>
                <a:t>LUIGI VANVITELLI UNIVERSITY</a:t>
              </a:r>
              <a:endParaRPr lang="ru-RU" sz="800" dirty="0">
                <a:solidFill>
                  <a:schemeClr val="tx2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E5040E-2ECA-C540-ACAD-9D8A56AE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9592" y="572029"/>
              <a:ext cx="1807073" cy="149728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4D0ABD6-FB13-F344-8E3E-F3F8EB62F74C}"/>
              </a:ext>
            </a:extLst>
          </p:cNvPr>
          <p:cNvSpPr/>
          <p:nvPr/>
        </p:nvSpPr>
        <p:spPr>
          <a:xfrm>
            <a:off x="799344" y="6547415"/>
            <a:ext cx="111298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/>
              </a:rPr>
              <a:t>LXX INTERNATIONAL CONFERENCE "NUCLEUS – 2020. NUCLEAR PHYSICS AND ELEMENTARY PARTICLE PHYSICS. NUCLEAR PHYSICS TECHNOLOGIES"</a:t>
            </a:r>
            <a:endParaRPr lang="ru-RU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D863238-B83D-E54C-B4A7-6E0EEA1D4EBD}"/>
              </a:ext>
            </a:extLst>
          </p:cNvPr>
          <p:cNvGrpSpPr/>
          <p:nvPr/>
        </p:nvGrpSpPr>
        <p:grpSpPr>
          <a:xfrm>
            <a:off x="1738434" y="643834"/>
            <a:ext cx="2908601" cy="2923605"/>
            <a:chOff x="799344" y="930166"/>
            <a:chExt cx="2908601" cy="292360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0F6FD0-DAD5-8B40-B1A8-9972070CD50A}"/>
                </a:ext>
              </a:extLst>
            </p:cNvPr>
            <p:cNvSpPr/>
            <p:nvPr/>
          </p:nvSpPr>
          <p:spPr>
            <a:xfrm>
              <a:off x="799344" y="930166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6C36F87-3AF3-4444-895F-77381395D506}"/>
                </a:ext>
              </a:extLst>
            </p:cNvPr>
            <p:cNvSpPr/>
            <p:nvPr/>
          </p:nvSpPr>
          <p:spPr>
            <a:xfrm>
              <a:off x="1432313" y="2587832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16544D-21AC-2C4F-93AC-369AD7D4B6CB}"/>
                </a:ext>
              </a:extLst>
            </p:cNvPr>
            <p:cNvSpPr/>
            <p:nvPr/>
          </p:nvSpPr>
          <p:spPr>
            <a:xfrm>
              <a:off x="2952053" y="1440212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0C6C79-B410-884B-AD6B-EDF1AAF9BFB1}"/>
                </a:ext>
              </a:extLst>
            </p:cNvPr>
            <p:cNvCxnSpPr>
              <a:cxnSpLocks/>
            </p:cNvCxnSpPr>
            <p:nvPr/>
          </p:nvCxnSpPr>
          <p:spPr>
            <a:xfrm>
              <a:off x="1560786" y="2013334"/>
              <a:ext cx="362607" cy="82445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E3A698C-B9D1-B34F-9DA2-0E41A6920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2329" y="1816474"/>
              <a:ext cx="1450774" cy="62433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84A0E3-90C2-8B45-AE1F-464C5D000339}"/>
              </a:ext>
            </a:extLst>
          </p:cNvPr>
          <p:cNvGrpSpPr/>
          <p:nvPr/>
        </p:nvGrpSpPr>
        <p:grpSpPr>
          <a:xfrm>
            <a:off x="6555720" y="587425"/>
            <a:ext cx="1505813" cy="1622330"/>
            <a:chOff x="6832420" y="885337"/>
            <a:chExt cx="2618778" cy="282141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F4402A7-40F4-4144-ABEB-FE51BDFFEAB9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CA7B91B-8B03-9F44-8A25-6070838F71D2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DAA427-4555-774C-9049-11178F5A3F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7CD062-7E5F-7B42-9E78-DC47D9E17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E28AF8-B2CE-4B40-873E-7A4655EE22A3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960A02F-83E5-C649-BEDD-2D5711751613}"/>
              </a:ext>
            </a:extLst>
          </p:cNvPr>
          <p:cNvGrpSpPr/>
          <p:nvPr/>
        </p:nvGrpSpPr>
        <p:grpSpPr>
          <a:xfrm rot="14004305">
            <a:off x="9550581" y="1706475"/>
            <a:ext cx="1505813" cy="1622330"/>
            <a:chOff x="6832420" y="885337"/>
            <a:chExt cx="2618778" cy="282141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E583BC-39A0-BA45-AE8B-E67827D9FD68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C93CF7E-ED15-4D4A-A310-AC4A5328D5CA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53CD9D-39F7-8949-A1B0-9C7ABC5D001D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D8CB4-910A-0B4D-A771-1F24F9282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10B8455-9932-1D4E-B9F5-46786A1BD706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AF35096D-8730-EC45-8248-B6D70DC2D169}"/>
              </a:ext>
            </a:extLst>
          </p:cNvPr>
          <p:cNvSpPr/>
          <p:nvPr/>
        </p:nvSpPr>
        <p:spPr>
          <a:xfrm>
            <a:off x="914400" y="48975"/>
            <a:ext cx="4461641" cy="3926553"/>
          </a:xfrm>
          <a:prstGeom prst="ellipse">
            <a:avLst/>
          </a:prstGeom>
          <a:gradFill>
            <a:gsLst>
              <a:gs pos="14000">
                <a:srgbClr val="9CBEBD"/>
              </a:gs>
              <a:gs pos="99000">
                <a:srgbClr val="9CBEBD">
                  <a:alpha val="4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F8BBC0E-954F-5D47-A922-118491789FC5}"/>
              </a:ext>
            </a:extLst>
          </p:cNvPr>
          <p:cNvSpPr/>
          <p:nvPr/>
        </p:nvSpPr>
        <p:spPr>
          <a:xfrm>
            <a:off x="6093563" y="336915"/>
            <a:ext cx="2105142" cy="2020846"/>
          </a:xfrm>
          <a:prstGeom prst="ellipse">
            <a:avLst/>
          </a:prstGeom>
          <a:gradFill>
            <a:gsLst>
              <a:gs pos="14000">
                <a:srgbClr val="9CBEBD"/>
              </a:gs>
              <a:gs pos="99000">
                <a:srgbClr val="9CBEBD">
                  <a:alpha val="4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889CFD-0B93-8741-82B2-BE57222642ED}"/>
              </a:ext>
            </a:extLst>
          </p:cNvPr>
          <p:cNvSpPr/>
          <p:nvPr/>
        </p:nvSpPr>
        <p:spPr>
          <a:xfrm>
            <a:off x="9230399" y="1596630"/>
            <a:ext cx="2105142" cy="2020846"/>
          </a:xfrm>
          <a:prstGeom prst="ellipse">
            <a:avLst/>
          </a:prstGeom>
          <a:gradFill>
            <a:gsLst>
              <a:gs pos="14000">
                <a:srgbClr val="9CBEBD"/>
              </a:gs>
              <a:gs pos="99000">
                <a:srgbClr val="9CBEBD">
                  <a:alpha val="4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08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4620-9520-8140-A1C3-2220EFF4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Hamiltonian</a:t>
            </a:r>
            <a:endParaRPr lang="ru-RU" dirty="0"/>
          </a:p>
        </p:txBody>
      </p:sp>
      <p:pic>
        <p:nvPicPr>
          <p:cNvPr id="4" name="Рисунок 8">
            <a:extLst>
              <a:ext uri="{FF2B5EF4-FFF2-40B4-BE49-F238E27FC236}">
                <a16:creationId xmlns:a16="http://schemas.microsoft.com/office/drawing/2014/main" id="{A647386D-55FB-3F4F-A3FD-75C0230C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074" y="3916951"/>
            <a:ext cx="2740494" cy="438479"/>
          </a:xfrm>
          <a:prstGeom prst="rect">
            <a:avLst/>
          </a:prstGeom>
        </p:spPr>
      </p:pic>
      <p:pic>
        <p:nvPicPr>
          <p:cNvPr id="5" name="Рисунок 10">
            <a:extLst>
              <a:ext uri="{FF2B5EF4-FFF2-40B4-BE49-F238E27FC236}">
                <a16:creationId xmlns:a16="http://schemas.microsoft.com/office/drawing/2014/main" id="{34E317D8-39D4-EA43-8085-73E19053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285" y="5464509"/>
            <a:ext cx="5280016" cy="749068"/>
          </a:xfrm>
          <a:prstGeom prst="rect">
            <a:avLst/>
          </a:prstGeom>
        </p:spPr>
      </p:pic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A290C455-1870-A549-9D5D-58BBE9FA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683" y="3429000"/>
            <a:ext cx="3580912" cy="456749"/>
          </a:xfrm>
          <a:prstGeom prst="rect">
            <a:avLst/>
          </a:prstGeom>
        </p:spPr>
      </p:pic>
      <p:sp>
        <p:nvSpPr>
          <p:cNvPr id="7" name="Прямоугольник 12">
            <a:extLst>
              <a:ext uri="{FF2B5EF4-FFF2-40B4-BE49-F238E27FC236}">
                <a16:creationId xmlns:a16="http://schemas.microsoft.com/office/drawing/2014/main" id="{65114198-4E9C-3349-9495-3CE99D498DDF}"/>
              </a:ext>
            </a:extLst>
          </p:cNvPr>
          <p:cNvSpPr/>
          <p:nvPr/>
        </p:nvSpPr>
        <p:spPr>
          <a:xfrm>
            <a:off x="6304145" y="2349877"/>
            <a:ext cx="1560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Ali-</a:t>
            </a:r>
            <a:r>
              <a:rPr lang="en-US" dirty="0" err="1"/>
              <a:t>Bodmer</a:t>
            </a:r>
            <a:r>
              <a:rPr lang="en-US" dirty="0"/>
              <a:t> 𝛼𝛼-potential</a:t>
            </a:r>
          </a:p>
        </p:txBody>
      </p:sp>
      <p:sp>
        <p:nvSpPr>
          <p:cNvPr id="8" name="Прямоугольник 13">
            <a:extLst>
              <a:ext uri="{FF2B5EF4-FFF2-40B4-BE49-F238E27FC236}">
                <a16:creationId xmlns:a16="http://schemas.microsoft.com/office/drawing/2014/main" id="{254F64DC-14DF-2A49-A720-DC57DA25636F}"/>
              </a:ext>
            </a:extLst>
          </p:cNvPr>
          <p:cNvSpPr/>
          <p:nvPr/>
        </p:nvSpPr>
        <p:spPr>
          <a:xfrm>
            <a:off x="3153783" y="2349877"/>
            <a:ext cx="2660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Sack-</a:t>
            </a:r>
            <a:r>
              <a:rPr lang="en-US" dirty="0" err="1"/>
              <a:t>Biedenharn</a:t>
            </a:r>
            <a:r>
              <a:rPr lang="en-US" dirty="0"/>
              <a:t>-</a:t>
            </a:r>
            <a:r>
              <a:rPr lang="en-US" dirty="0" err="1"/>
              <a:t>Breit</a:t>
            </a:r>
            <a:r>
              <a:rPr lang="en-US" dirty="0"/>
              <a:t>  N𝛼-potential</a:t>
            </a:r>
          </a:p>
        </p:txBody>
      </p:sp>
      <p:sp>
        <p:nvSpPr>
          <p:cNvPr id="9" name="Прямоугольник 14">
            <a:extLst>
              <a:ext uri="{FF2B5EF4-FFF2-40B4-BE49-F238E27FC236}">
                <a16:creationId xmlns:a16="http://schemas.microsoft.com/office/drawing/2014/main" id="{0E962608-FAD3-5548-AC35-FCA12670617F}"/>
              </a:ext>
            </a:extLst>
          </p:cNvPr>
          <p:cNvSpPr/>
          <p:nvPr/>
        </p:nvSpPr>
        <p:spPr>
          <a:xfrm>
            <a:off x="3554069" y="5026030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Pauli Projector</a:t>
            </a:r>
          </a:p>
        </p:txBody>
      </p:sp>
      <p:cxnSp>
        <p:nvCxnSpPr>
          <p:cNvPr id="10" name="Прямая со стрелкой 16">
            <a:extLst>
              <a:ext uri="{FF2B5EF4-FFF2-40B4-BE49-F238E27FC236}">
                <a16:creationId xmlns:a16="http://schemas.microsoft.com/office/drawing/2014/main" id="{FB9FCFB7-2866-BB42-9DDC-DBC7703C08A8}"/>
              </a:ext>
            </a:extLst>
          </p:cNvPr>
          <p:cNvCxnSpPr>
            <a:stCxn id="7" idx="2"/>
          </p:cNvCxnSpPr>
          <p:nvPr/>
        </p:nvCxnSpPr>
        <p:spPr>
          <a:xfrm flipH="1">
            <a:off x="5814568" y="2996208"/>
            <a:ext cx="1269762" cy="41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8">
            <a:extLst>
              <a:ext uri="{FF2B5EF4-FFF2-40B4-BE49-F238E27FC236}">
                <a16:creationId xmlns:a16="http://schemas.microsoft.com/office/drawing/2014/main" id="{6DB0C833-71B2-7A49-86E9-9FF98615FB94}"/>
              </a:ext>
            </a:extLst>
          </p:cNvPr>
          <p:cNvCxnSpPr>
            <a:stCxn id="8" idx="2"/>
          </p:cNvCxnSpPr>
          <p:nvPr/>
        </p:nvCxnSpPr>
        <p:spPr>
          <a:xfrm>
            <a:off x="4484176" y="2996208"/>
            <a:ext cx="550208" cy="41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20">
            <a:extLst>
              <a:ext uri="{FF2B5EF4-FFF2-40B4-BE49-F238E27FC236}">
                <a16:creationId xmlns:a16="http://schemas.microsoft.com/office/drawing/2014/main" id="{E787A9DB-8180-4445-A15E-7C7CC02D78E7}"/>
              </a:ext>
            </a:extLst>
          </p:cNvPr>
          <p:cNvCxnSpPr>
            <a:stCxn id="8" idx="2"/>
          </p:cNvCxnSpPr>
          <p:nvPr/>
        </p:nvCxnSpPr>
        <p:spPr>
          <a:xfrm flipH="1">
            <a:off x="4115490" y="2996208"/>
            <a:ext cx="368686" cy="43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26">
            <a:extLst>
              <a:ext uri="{FF2B5EF4-FFF2-40B4-BE49-F238E27FC236}">
                <a16:creationId xmlns:a16="http://schemas.microsoft.com/office/drawing/2014/main" id="{DB72B5B2-3EF3-4B49-A7D5-8E2CA57EE132}"/>
              </a:ext>
            </a:extLst>
          </p:cNvPr>
          <p:cNvSpPr/>
          <p:nvPr/>
        </p:nvSpPr>
        <p:spPr>
          <a:xfrm>
            <a:off x="1024128" y="2336185"/>
            <a:ext cx="1560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Kinetic energy</a:t>
            </a:r>
          </a:p>
        </p:txBody>
      </p:sp>
      <p:cxnSp>
        <p:nvCxnSpPr>
          <p:cNvPr id="14" name="Прямая со стрелкой 28">
            <a:extLst>
              <a:ext uri="{FF2B5EF4-FFF2-40B4-BE49-F238E27FC236}">
                <a16:creationId xmlns:a16="http://schemas.microsoft.com/office/drawing/2014/main" id="{56A984F3-5BC3-6041-81EF-853022E76ACB}"/>
              </a:ext>
            </a:extLst>
          </p:cNvPr>
          <p:cNvCxnSpPr>
            <a:stCxn id="13" idx="2"/>
          </p:cNvCxnSpPr>
          <p:nvPr/>
        </p:nvCxnSpPr>
        <p:spPr>
          <a:xfrm>
            <a:off x="1804313" y="2982516"/>
            <a:ext cx="1590497" cy="44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30">
            <a:extLst>
              <a:ext uri="{FF2B5EF4-FFF2-40B4-BE49-F238E27FC236}">
                <a16:creationId xmlns:a16="http://schemas.microsoft.com/office/drawing/2014/main" id="{0D807439-B7CE-3349-AEEF-FF2D06533930}"/>
              </a:ext>
            </a:extLst>
          </p:cNvPr>
          <p:cNvCxnSpPr>
            <a:endCxn id="9" idx="0"/>
          </p:cNvCxnSpPr>
          <p:nvPr/>
        </p:nvCxnSpPr>
        <p:spPr>
          <a:xfrm flipH="1">
            <a:off x="4442293" y="4355430"/>
            <a:ext cx="1091560" cy="67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8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1B6C-DCEB-974C-88AF-D14E7579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the basis function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5FE2B9-2E85-6D45-8C33-08D9735D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3" y="2466846"/>
            <a:ext cx="4845965" cy="4466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99B1FE-0DE9-F54F-993B-7E1F5DCA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442" y="2933539"/>
            <a:ext cx="2639560" cy="59559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56C26E-314C-AB47-990D-72BA7F2F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4" y="3530499"/>
            <a:ext cx="2950891" cy="4331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324D6A-C421-6946-A8C8-64F583759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731" y="4043367"/>
            <a:ext cx="4724132" cy="5685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B60EDF-278B-834E-B486-3A4DA1A54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057" y="4656161"/>
            <a:ext cx="3952572" cy="554985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5CDE3DD5-324B-7148-A381-21649672C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192" y="5231516"/>
            <a:ext cx="4020253" cy="676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EFA1A5-60FB-AF49-8FB7-A919871032A3}"/>
              </a:ext>
            </a:extLst>
          </p:cNvPr>
          <p:cNvSpPr txBox="1"/>
          <p:nvPr/>
        </p:nvSpPr>
        <p:spPr>
          <a:xfrm>
            <a:off x="5920010" y="253509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- full WF</a:t>
            </a:r>
            <a:endParaRPr lang="ru-RU" sz="1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A25927-0093-614D-9195-532FA8929D47}"/>
              </a:ext>
            </a:extLst>
          </p:cNvPr>
          <p:cNvSpPr txBox="1"/>
          <p:nvPr/>
        </p:nvSpPr>
        <p:spPr>
          <a:xfrm>
            <a:off x="5920010" y="3002929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- sum of components </a:t>
            </a:r>
            <a:endParaRPr lang="ru-RU" sz="1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5DD0B-9294-2649-BB59-69D6006FD4E5}"/>
              </a:ext>
            </a:extLst>
          </p:cNvPr>
          <p:cNvSpPr txBox="1"/>
          <p:nvPr/>
        </p:nvSpPr>
        <p:spPr>
          <a:xfrm>
            <a:off x="5920010" y="3614384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- spin angular part</a:t>
            </a:r>
            <a:endParaRPr lang="ru-RU" sz="1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EFD0F-5699-9F4F-AAF8-82B9ADAA360A}"/>
              </a:ext>
            </a:extLst>
          </p:cNvPr>
          <p:cNvSpPr txBox="1"/>
          <p:nvPr/>
        </p:nvSpPr>
        <p:spPr>
          <a:xfrm>
            <a:off x="5920010" y="5451516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j-lt"/>
              </a:rPr>
              <a:t>- radial part</a:t>
            </a:r>
            <a:endParaRPr lang="ru-RU" sz="1400" dirty="0">
              <a:latin typeface="+mj-lt"/>
            </a:endParaRPr>
          </a:p>
        </p:txBody>
      </p:sp>
      <p:sp>
        <p:nvSpPr>
          <p:cNvPr id="14" name="Овал 65">
            <a:extLst>
              <a:ext uri="{FF2B5EF4-FFF2-40B4-BE49-F238E27FC236}">
                <a16:creationId xmlns:a16="http://schemas.microsoft.com/office/drawing/2014/main" id="{C7F3F16F-84DE-CD4C-A01C-3121CA4C5598}"/>
              </a:ext>
            </a:extLst>
          </p:cNvPr>
          <p:cNvSpPr/>
          <p:nvPr/>
        </p:nvSpPr>
        <p:spPr>
          <a:xfrm>
            <a:off x="9251447" y="5450723"/>
            <a:ext cx="337642" cy="3376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66">
            <a:extLst>
              <a:ext uri="{FF2B5EF4-FFF2-40B4-BE49-F238E27FC236}">
                <a16:creationId xmlns:a16="http://schemas.microsoft.com/office/drawing/2014/main" id="{50AC3E1B-8622-8D45-B166-916A27A31AE7}"/>
              </a:ext>
            </a:extLst>
          </p:cNvPr>
          <p:cNvSpPr/>
          <p:nvPr/>
        </p:nvSpPr>
        <p:spPr>
          <a:xfrm>
            <a:off x="9306445" y="5120480"/>
            <a:ext cx="227645" cy="22764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642A2-113D-9B40-945E-743D3C5D3516}"/>
              </a:ext>
            </a:extLst>
          </p:cNvPr>
          <p:cNvSpPr txBox="1"/>
          <p:nvPr/>
        </p:nvSpPr>
        <p:spPr>
          <a:xfrm>
            <a:off x="9221314" y="4555494"/>
            <a:ext cx="167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</a:t>
            </a:r>
            <a:r>
              <a:rPr lang="en-US" sz="1400" b="1"/>
              <a:t>, y  </a:t>
            </a:r>
            <a:r>
              <a:rPr lang="mr-IN" sz="1400" dirty="0"/>
              <a:t>–</a:t>
            </a:r>
            <a:r>
              <a:rPr lang="en-US" sz="1400" dirty="0"/>
              <a:t> Jacobi</a:t>
            </a:r>
          </a:p>
          <a:p>
            <a:r>
              <a:rPr lang="en-US" sz="1400" dirty="0"/>
              <a:t>         coordinates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B11C22-1167-2F46-8C47-EA231534CED5}"/>
              </a:ext>
            </a:extLst>
          </p:cNvPr>
          <p:cNvSpPr txBox="1"/>
          <p:nvPr/>
        </p:nvSpPr>
        <p:spPr>
          <a:xfrm>
            <a:off x="9612669" y="5082184"/>
            <a:ext cx="1470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-neutron</a:t>
            </a:r>
          </a:p>
          <a:p>
            <a:endParaRPr lang="en-US" sz="1400" dirty="0"/>
          </a:p>
          <a:p>
            <a:r>
              <a:rPr lang="en-US" sz="1400" dirty="0"/>
              <a:t>-alpha particle</a:t>
            </a:r>
            <a:endParaRPr lang="ru-RU" sz="1400" dirty="0"/>
          </a:p>
        </p:txBody>
      </p:sp>
      <p:grpSp>
        <p:nvGrpSpPr>
          <p:cNvPr id="19" name="Группа 57">
            <a:extLst>
              <a:ext uri="{FF2B5EF4-FFF2-40B4-BE49-F238E27FC236}">
                <a16:creationId xmlns:a16="http://schemas.microsoft.com/office/drawing/2014/main" id="{345E77A8-6F21-0F46-9B0C-CC20B03E1193}"/>
              </a:ext>
            </a:extLst>
          </p:cNvPr>
          <p:cNvGrpSpPr/>
          <p:nvPr/>
        </p:nvGrpSpPr>
        <p:grpSpPr>
          <a:xfrm>
            <a:off x="9003163" y="2632217"/>
            <a:ext cx="1709344" cy="1331440"/>
            <a:chOff x="906467" y="1573551"/>
            <a:chExt cx="1791530" cy="1367923"/>
          </a:xfrm>
        </p:grpSpPr>
        <p:grpSp>
          <p:nvGrpSpPr>
            <p:cNvPr id="40" name="Группа 14">
              <a:extLst>
                <a:ext uri="{FF2B5EF4-FFF2-40B4-BE49-F238E27FC236}">
                  <a16:creationId xmlns:a16="http://schemas.microsoft.com/office/drawing/2014/main" id="{59B8944F-9F8C-D84B-9652-CD4CA5004399}"/>
                </a:ext>
              </a:extLst>
            </p:cNvPr>
            <p:cNvGrpSpPr/>
            <p:nvPr/>
          </p:nvGrpSpPr>
          <p:grpSpPr>
            <a:xfrm>
              <a:off x="906467" y="1573551"/>
              <a:ext cx="1791530" cy="1367923"/>
              <a:chOff x="763588" y="1556147"/>
              <a:chExt cx="1791530" cy="1367923"/>
            </a:xfrm>
          </p:grpSpPr>
          <p:sp>
            <p:nvSpPr>
              <p:cNvPr id="43" name="Овал 1">
                <a:extLst>
                  <a:ext uri="{FF2B5EF4-FFF2-40B4-BE49-F238E27FC236}">
                    <a16:creationId xmlns:a16="http://schemas.microsoft.com/office/drawing/2014/main" id="{B80A9BFF-B354-5F43-B5C9-CF38DA45DC59}"/>
                  </a:ext>
                </a:extLst>
              </p:cNvPr>
              <p:cNvSpPr/>
              <p:nvPr/>
            </p:nvSpPr>
            <p:spPr>
              <a:xfrm>
                <a:off x="1885192" y="2254144"/>
                <a:ext cx="669926" cy="66992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Овал 18">
                <a:extLst>
                  <a:ext uri="{FF2B5EF4-FFF2-40B4-BE49-F238E27FC236}">
                    <a16:creationId xmlns:a16="http://schemas.microsoft.com/office/drawing/2014/main" id="{9F715411-17A4-C348-98D6-E8B84A017F34}"/>
                  </a:ext>
                </a:extLst>
              </p:cNvPr>
              <p:cNvSpPr/>
              <p:nvPr/>
            </p:nvSpPr>
            <p:spPr>
              <a:xfrm>
                <a:off x="763588" y="2254144"/>
                <a:ext cx="669926" cy="66992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5" name="Овал 2">
                <a:extLst>
                  <a:ext uri="{FF2B5EF4-FFF2-40B4-BE49-F238E27FC236}">
                    <a16:creationId xmlns:a16="http://schemas.microsoft.com/office/drawing/2014/main" id="{3F4354BF-DCE3-A14A-8635-97CEE69A4D2D}"/>
                  </a:ext>
                </a:extLst>
              </p:cNvPr>
              <p:cNvSpPr/>
              <p:nvPr/>
            </p:nvSpPr>
            <p:spPr>
              <a:xfrm>
                <a:off x="1433514" y="1556147"/>
                <a:ext cx="451678" cy="45167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41" name="Прямая со стрелкой 17">
              <a:extLst>
                <a:ext uri="{FF2B5EF4-FFF2-40B4-BE49-F238E27FC236}">
                  <a16:creationId xmlns:a16="http://schemas.microsoft.com/office/drawing/2014/main" id="{F0C95222-0A1C-0241-BB37-348FE81B959E}"/>
                </a:ext>
              </a:extLst>
            </p:cNvPr>
            <p:cNvCxnSpPr/>
            <p:nvPr/>
          </p:nvCxnSpPr>
          <p:spPr>
            <a:xfrm>
              <a:off x="1241430" y="2606511"/>
              <a:ext cx="11216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34">
              <a:extLst>
                <a:ext uri="{FF2B5EF4-FFF2-40B4-BE49-F238E27FC236}">
                  <a16:creationId xmlns:a16="http://schemas.microsoft.com/office/drawing/2014/main" id="{5333C5CD-AE0D-AE44-B0CD-D2D8CBF80C23}"/>
                </a:ext>
              </a:extLst>
            </p:cNvPr>
            <p:cNvCxnSpPr/>
            <p:nvPr/>
          </p:nvCxnSpPr>
          <p:spPr>
            <a:xfrm>
              <a:off x="1802232" y="1799390"/>
              <a:ext cx="0" cy="796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573ADE-C803-F04F-8694-7026353F1D0E}"/>
              </a:ext>
            </a:extLst>
          </p:cNvPr>
          <p:cNvSpPr txBox="1"/>
          <p:nvPr/>
        </p:nvSpPr>
        <p:spPr>
          <a:xfrm>
            <a:off x="9676097" y="3655884"/>
            <a:ext cx="359730" cy="32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x</a:t>
            </a:r>
            <a:r>
              <a:rPr lang="en-US" sz="1600" b="1" baseline="-25000" dirty="0"/>
              <a:t>1</a:t>
            </a:r>
            <a:endParaRPr lang="ru-RU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22987-9EE2-6F49-9A60-7F508F9E3ED9}"/>
              </a:ext>
            </a:extLst>
          </p:cNvPr>
          <p:cNvSpPr txBox="1"/>
          <p:nvPr/>
        </p:nvSpPr>
        <p:spPr>
          <a:xfrm>
            <a:off x="9863147" y="3074751"/>
            <a:ext cx="359730" cy="32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y</a:t>
            </a:r>
            <a:r>
              <a:rPr lang="en-US" sz="1600" b="1" baseline="-25000" dirty="0"/>
              <a:t>1</a:t>
            </a:r>
            <a:endParaRPr lang="ru-RU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F3774B-4313-4840-BDB4-1C8B957F83C5}"/>
              </a:ext>
            </a:extLst>
          </p:cNvPr>
          <p:cNvSpPr txBox="1"/>
          <p:nvPr/>
        </p:nvSpPr>
        <p:spPr>
          <a:xfrm>
            <a:off x="12159119" y="2768368"/>
            <a:ext cx="359730" cy="32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x</a:t>
            </a:r>
            <a:r>
              <a:rPr lang="en-US" sz="1600" b="1" baseline="-25000" dirty="0"/>
              <a:t>3</a:t>
            </a:r>
            <a:endParaRPr lang="ru-RU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AF2E93-9BA1-9E4E-A0D5-0027D9EFDD44}"/>
              </a:ext>
            </a:extLst>
          </p:cNvPr>
          <p:cNvSpPr txBox="1"/>
          <p:nvPr/>
        </p:nvSpPr>
        <p:spPr>
          <a:xfrm>
            <a:off x="12615309" y="3299413"/>
            <a:ext cx="359730" cy="32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y</a:t>
            </a:r>
            <a:r>
              <a:rPr lang="en-US" sz="1600" b="1" baseline="-25000" dirty="0"/>
              <a:t>3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29093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E3021-C1B3-724C-BA8E-D58A5B35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density distribution function of nuclear matter 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28D2E-4020-7242-8B9A-A09EE0B63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8E4F40-3DFD-4440-9F06-649B476F0185}"/>
              </a:ext>
            </a:extLst>
          </p:cNvPr>
          <p:cNvGrpSpPr/>
          <p:nvPr/>
        </p:nvGrpSpPr>
        <p:grpSpPr>
          <a:xfrm>
            <a:off x="1738434" y="643834"/>
            <a:ext cx="2908601" cy="2923605"/>
            <a:chOff x="799344" y="930166"/>
            <a:chExt cx="2908601" cy="292360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D9A897-4853-7C49-B47D-7EC6BFB4B4F7}"/>
                </a:ext>
              </a:extLst>
            </p:cNvPr>
            <p:cNvSpPr/>
            <p:nvPr/>
          </p:nvSpPr>
          <p:spPr>
            <a:xfrm>
              <a:off x="799344" y="930166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7A2071-01CC-7F43-8031-93AA7E4FE252}"/>
                </a:ext>
              </a:extLst>
            </p:cNvPr>
            <p:cNvSpPr/>
            <p:nvPr/>
          </p:nvSpPr>
          <p:spPr>
            <a:xfrm>
              <a:off x="1432313" y="2587832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1705E55-DE64-0C46-B6F1-A59D074867B0}"/>
                </a:ext>
              </a:extLst>
            </p:cNvPr>
            <p:cNvSpPr/>
            <p:nvPr/>
          </p:nvSpPr>
          <p:spPr>
            <a:xfrm>
              <a:off x="2952053" y="1440212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850152-DA54-2F4A-BA10-8A918ECDE71E}"/>
                </a:ext>
              </a:extLst>
            </p:cNvPr>
            <p:cNvCxnSpPr>
              <a:cxnSpLocks/>
            </p:cNvCxnSpPr>
            <p:nvPr/>
          </p:nvCxnSpPr>
          <p:spPr>
            <a:xfrm>
              <a:off x="1560786" y="2013334"/>
              <a:ext cx="362607" cy="82445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E37C871-1BD2-5949-8EEA-59D4FDC553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2329" y="1816474"/>
              <a:ext cx="1450774" cy="62433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6E54A3-0D6E-3A45-83A3-207D4ADE51BE}"/>
              </a:ext>
            </a:extLst>
          </p:cNvPr>
          <p:cNvGrpSpPr/>
          <p:nvPr/>
        </p:nvGrpSpPr>
        <p:grpSpPr>
          <a:xfrm>
            <a:off x="6555720" y="587425"/>
            <a:ext cx="1505813" cy="1622330"/>
            <a:chOff x="6832420" y="885337"/>
            <a:chExt cx="2618778" cy="282141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0D4E44-0F78-DD48-844D-0C8F25E6C8CA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29ECABC-EB6A-D142-A865-0ACF1802E5BC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458AF9-8D9E-CE4F-AA67-BABF3B34BB87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0CE4FB-5CCF-4340-80C7-88FA9114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0CBE64C-B914-894C-B1CD-556F452F9624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6C5A46-7245-CA4A-B528-D7658D3EFC4A}"/>
              </a:ext>
            </a:extLst>
          </p:cNvPr>
          <p:cNvGrpSpPr/>
          <p:nvPr/>
        </p:nvGrpSpPr>
        <p:grpSpPr>
          <a:xfrm rot="14004305">
            <a:off x="9550581" y="1706475"/>
            <a:ext cx="1505813" cy="1622330"/>
            <a:chOff x="6832420" y="885337"/>
            <a:chExt cx="2618778" cy="282141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B364961-5E7B-5A49-B6E2-10C24836A4B3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E82850-7315-034F-B642-0E0B03A0CB2C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A8967F-E99D-0D42-BD6F-028AA2FCF4D3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B51EB5-221F-7D4D-8F92-A10C660E2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3A5901B-2D74-444D-9070-AFA5E2448807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D93BAFD5-141B-D544-8DF0-DC0AF8E66DE7}"/>
              </a:ext>
            </a:extLst>
          </p:cNvPr>
          <p:cNvSpPr/>
          <p:nvPr/>
        </p:nvSpPr>
        <p:spPr>
          <a:xfrm>
            <a:off x="914400" y="48975"/>
            <a:ext cx="4461641" cy="3926553"/>
          </a:xfrm>
          <a:prstGeom prst="ellipse">
            <a:avLst/>
          </a:prstGeom>
          <a:gradFill>
            <a:gsLst>
              <a:gs pos="14000">
                <a:srgbClr val="D3CB6C">
                  <a:alpha val="73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D41E681-05E7-4A42-BC15-B4C5AF738477}"/>
              </a:ext>
            </a:extLst>
          </p:cNvPr>
          <p:cNvSpPr/>
          <p:nvPr/>
        </p:nvSpPr>
        <p:spPr>
          <a:xfrm>
            <a:off x="6093563" y="336915"/>
            <a:ext cx="2105142" cy="2020846"/>
          </a:xfrm>
          <a:prstGeom prst="ellipse">
            <a:avLst/>
          </a:prstGeom>
          <a:gradFill>
            <a:gsLst>
              <a:gs pos="14000">
                <a:srgbClr val="D3CB6C">
                  <a:alpha val="67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269FA65-7ECE-E048-8750-A719EE514F27}"/>
              </a:ext>
            </a:extLst>
          </p:cNvPr>
          <p:cNvSpPr/>
          <p:nvPr/>
        </p:nvSpPr>
        <p:spPr>
          <a:xfrm>
            <a:off x="9230399" y="1596630"/>
            <a:ext cx="2105142" cy="2020846"/>
          </a:xfrm>
          <a:prstGeom prst="ellipse">
            <a:avLst/>
          </a:prstGeom>
          <a:gradFill>
            <a:gsLst>
              <a:gs pos="14000">
                <a:srgbClr val="D3CB6C"/>
              </a:gs>
              <a:gs pos="99000">
                <a:srgbClr val="D3CB6C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45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AA78A0-F7B5-F94B-9749-54016482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99" y="921679"/>
            <a:ext cx="2304288" cy="64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433E8-40FF-C84C-85DA-A68B5DA0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7" y="2340529"/>
            <a:ext cx="4096512" cy="725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D39254-D330-8D41-8959-85F19754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5" y="3693104"/>
            <a:ext cx="5035296" cy="1052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3B74F-3A25-1441-8CCB-CE15EF633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53" y="5195132"/>
            <a:ext cx="4082288" cy="597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30760-F245-8C47-9543-EEF9CE0FA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353" y="5677489"/>
            <a:ext cx="5888736" cy="739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1CFA9-05F6-FB4C-B9EA-533BDB31DF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983" y="4121220"/>
            <a:ext cx="4907280" cy="21478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E5C3D-5014-9742-BE0E-061B2F2EE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026" y="1401531"/>
            <a:ext cx="3599078" cy="1499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E0267-123E-C249-8266-AC4A979FEBBB}"/>
              </a:ext>
            </a:extLst>
          </p:cNvPr>
          <p:cNvSpPr txBox="1"/>
          <p:nvPr/>
        </p:nvSpPr>
        <p:spPr>
          <a:xfrm>
            <a:off x="741737" y="1966673"/>
            <a:ext cx="438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referring to the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i,jk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b="1" dirty="0"/>
              <a:t>Jacobi coordinates set:</a:t>
            </a:r>
            <a:endParaRPr lang="ru-RU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9CCD2A-86EC-BC4B-A034-C17E3AC9C93F}"/>
              </a:ext>
            </a:extLst>
          </p:cNvPr>
          <p:cNvSpPr txBox="1"/>
          <p:nvPr/>
        </p:nvSpPr>
        <p:spPr>
          <a:xfrm>
            <a:off x="691392" y="3363644"/>
            <a:ext cx="445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referring  to the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j,ki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b="1" dirty="0"/>
              <a:t>Jacobi coordinates set:</a:t>
            </a:r>
            <a:endParaRPr lang="ru-RU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5CAAA-7DC7-8C45-8183-1FA1A652B150}"/>
              </a:ext>
            </a:extLst>
          </p:cNvPr>
          <p:cNvSpPr txBox="1"/>
          <p:nvPr/>
        </p:nvSpPr>
        <p:spPr>
          <a:xfrm>
            <a:off x="741737" y="4936142"/>
            <a:ext cx="25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using certain expression</a:t>
            </a:r>
            <a:endParaRPr lang="ru-RU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849B8-C6A9-6A44-9B24-267F670518B5}"/>
              </a:ext>
            </a:extLst>
          </p:cNvPr>
          <p:cNvSpPr txBox="1"/>
          <p:nvPr/>
        </p:nvSpPr>
        <p:spPr>
          <a:xfrm>
            <a:off x="691392" y="613397"/>
            <a:ext cx="25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function for the 3BS:</a:t>
            </a:r>
            <a:endParaRPr lang="ru-RU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DD2B1A-20FC-6C45-A5CB-D7F7C2C8492D}"/>
              </a:ext>
            </a:extLst>
          </p:cNvPr>
          <p:cNvSpPr/>
          <p:nvPr/>
        </p:nvSpPr>
        <p:spPr>
          <a:xfrm>
            <a:off x="5654565" y="672888"/>
            <a:ext cx="6216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baseline="30000" dirty="0">
                <a:solidFill>
                  <a:srgbClr val="000000"/>
                </a:solidFill>
              </a:rPr>
              <a:t>9</a:t>
            </a:r>
            <a:r>
              <a:rPr lang="en-GB" b="1" dirty="0">
                <a:solidFill>
                  <a:srgbClr val="000000"/>
                </a:solidFill>
              </a:rPr>
              <a:t>Be on relative Jacobi coordinate sets with cyclically particle permutations taking into account a size of sub-alpha particles:</a:t>
            </a:r>
            <a:endParaRPr lang="en-GB" b="1" dirty="0">
              <a:solidFill>
                <a:srgbClr val="000000"/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6652C4-73E4-9844-8314-CAF2B3A2C2E3}"/>
              </a:ext>
            </a:extLst>
          </p:cNvPr>
          <p:cNvSpPr/>
          <p:nvPr/>
        </p:nvSpPr>
        <p:spPr>
          <a:xfrm>
            <a:off x="5654565" y="383295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b="1" baseline="30000" dirty="0">
                <a:solidFill>
                  <a:srgbClr val="000000"/>
                </a:solidFill>
              </a:rPr>
              <a:t>Final analytical expression depending on only </a:t>
            </a:r>
            <a:r>
              <a:rPr lang="en-GB" sz="2400" baseline="30000" dirty="0">
                <a:solidFill>
                  <a:srgbClr val="000000"/>
                </a:solidFill>
              </a:rPr>
              <a:t>R:</a:t>
            </a:r>
            <a:endParaRPr lang="en-GB" sz="24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7602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D677-AB89-234B-9EFE-F08A01B5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9C13F-82C9-0F41-B361-96BC135A4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7E17BB-F88E-7940-A993-0D05F8A836C2}"/>
              </a:ext>
            </a:extLst>
          </p:cNvPr>
          <p:cNvSpPr/>
          <p:nvPr/>
        </p:nvSpPr>
        <p:spPr>
          <a:xfrm>
            <a:off x="7288162" y="-924139"/>
            <a:ext cx="3244023" cy="3244023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3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1CC1C3-5B2A-354A-BA55-7E6D24F86A89}"/>
              </a:ext>
            </a:extLst>
          </p:cNvPr>
          <p:cNvGrpSpPr/>
          <p:nvPr/>
        </p:nvGrpSpPr>
        <p:grpSpPr>
          <a:xfrm>
            <a:off x="1738434" y="643834"/>
            <a:ext cx="2908601" cy="2923605"/>
            <a:chOff x="799344" y="930166"/>
            <a:chExt cx="2908601" cy="29236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C1767B-D87D-CB41-8A7B-7E70A45CF5AD}"/>
                </a:ext>
              </a:extLst>
            </p:cNvPr>
            <p:cNvSpPr/>
            <p:nvPr/>
          </p:nvSpPr>
          <p:spPr>
            <a:xfrm>
              <a:off x="799344" y="930166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19191-B300-C649-892C-B54B5FFEB6BE}"/>
                </a:ext>
              </a:extLst>
            </p:cNvPr>
            <p:cNvSpPr/>
            <p:nvPr/>
          </p:nvSpPr>
          <p:spPr>
            <a:xfrm>
              <a:off x="1432313" y="2587832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294EC7-C777-D042-AB5E-9243D525698B}"/>
                </a:ext>
              </a:extLst>
            </p:cNvPr>
            <p:cNvSpPr/>
            <p:nvPr/>
          </p:nvSpPr>
          <p:spPr>
            <a:xfrm>
              <a:off x="2952053" y="1440212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4DD1A4-2880-6B49-8E20-B0635F0B7567}"/>
                </a:ext>
              </a:extLst>
            </p:cNvPr>
            <p:cNvCxnSpPr>
              <a:cxnSpLocks/>
            </p:cNvCxnSpPr>
            <p:nvPr/>
          </p:nvCxnSpPr>
          <p:spPr>
            <a:xfrm>
              <a:off x="1560786" y="2013334"/>
              <a:ext cx="362607" cy="82445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263CF9-65E9-7143-A412-CFBE48F217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2329" y="1816474"/>
              <a:ext cx="1450774" cy="62433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C2D33A-4EF8-DE4F-BFE8-F67FD0137791}"/>
              </a:ext>
            </a:extLst>
          </p:cNvPr>
          <p:cNvGrpSpPr/>
          <p:nvPr/>
        </p:nvGrpSpPr>
        <p:grpSpPr>
          <a:xfrm>
            <a:off x="6555720" y="587425"/>
            <a:ext cx="1505813" cy="1622330"/>
            <a:chOff x="6832420" y="885337"/>
            <a:chExt cx="2618778" cy="282141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56FDBE-1FF9-554A-92B8-094B3665A986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F92956-4F9B-9D47-9EEE-98E2713853FA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45D99D-F2ED-DA4E-A88D-0008122E8785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F7DE00-5E91-FC4A-BE6D-71F714938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36E2186-F1EB-694A-9B7D-CBF89FEC5AE2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87D4A2-E8DB-B64E-957B-C3D48EA207E3}"/>
              </a:ext>
            </a:extLst>
          </p:cNvPr>
          <p:cNvGrpSpPr/>
          <p:nvPr/>
        </p:nvGrpSpPr>
        <p:grpSpPr>
          <a:xfrm rot="14004305">
            <a:off x="9550581" y="1706475"/>
            <a:ext cx="1505813" cy="1622330"/>
            <a:chOff x="6832420" y="885337"/>
            <a:chExt cx="2618778" cy="282141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A6985F-FD30-8F4B-97A1-5CED423249F2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C61EA8-557D-774B-B58B-AB2D3BEAC3CA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F28899-1867-EF46-95D3-CA1E5F3309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EB316D8-931C-A34E-93A9-BBB42DB21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0AB450-88A4-4A47-A2E4-7CDA45ECDA23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9430D15F-DBE0-AD45-9037-E801F8228A4E}"/>
              </a:ext>
            </a:extLst>
          </p:cNvPr>
          <p:cNvSpPr/>
          <p:nvPr/>
        </p:nvSpPr>
        <p:spPr>
          <a:xfrm>
            <a:off x="914400" y="48975"/>
            <a:ext cx="4461641" cy="3926553"/>
          </a:xfrm>
          <a:prstGeom prst="ellipse">
            <a:avLst/>
          </a:prstGeom>
          <a:gradFill>
            <a:gsLst>
              <a:gs pos="14000">
                <a:srgbClr val="D3CB6C">
                  <a:alpha val="73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1A62CFF-B4E3-D544-8296-47AEC1B6817F}"/>
              </a:ext>
            </a:extLst>
          </p:cNvPr>
          <p:cNvSpPr/>
          <p:nvPr/>
        </p:nvSpPr>
        <p:spPr>
          <a:xfrm>
            <a:off x="6093563" y="336915"/>
            <a:ext cx="2105142" cy="2020846"/>
          </a:xfrm>
          <a:prstGeom prst="ellipse">
            <a:avLst/>
          </a:prstGeom>
          <a:gradFill>
            <a:gsLst>
              <a:gs pos="14000">
                <a:srgbClr val="D3CB6C">
                  <a:alpha val="67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E23B77E-5BAB-334E-99B7-6F7FECF2AF34}"/>
              </a:ext>
            </a:extLst>
          </p:cNvPr>
          <p:cNvSpPr/>
          <p:nvPr/>
        </p:nvSpPr>
        <p:spPr>
          <a:xfrm>
            <a:off x="9230399" y="1596630"/>
            <a:ext cx="2105142" cy="2020846"/>
          </a:xfrm>
          <a:prstGeom prst="ellipse">
            <a:avLst/>
          </a:prstGeom>
          <a:gradFill>
            <a:gsLst>
              <a:gs pos="14000">
                <a:srgbClr val="D3CB6C"/>
              </a:gs>
              <a:gs pos="99000">
                <a:srgbClr val="D3CB6C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085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5CC2BD-6126-A047-9244-AADFD06EF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977" y="433488"/>
            <a:ext cx="1291666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FF2F82-1A81-C546-A40E-48EEE01CA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979" y="2616828"/>
            <a:ext cx="1283334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DC6E1A-252F-0C45-BE6F-2CCBBE8D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979" y="4776828"/>
            <a:ext cx="1291666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5BC798-29D5-9541-AF5C-906DAA8DB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247" y="594930"/>
            <a:ext cx="1596059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DA620C-CF63-7B49-B084-DDF435338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737" y="2806387"/>
            <a:ext cx="1596059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CA6A39-A217-6145-8AA8-B68C2BE8D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293" y="4776828"/>
            <a:ext cx="1596059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A5F713-32D5-024A-AF5B-96D9364F5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17" y="594930"/>
            <a:ext cx="1951807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D22124D-A532-294B-94A1-F09E85C67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0759" y="2743389"/>
            <a:ext cx="1951807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15D5F7-1829-B54A-975C-BEEED2347F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0758" y="4776828"/>
            <a:ext cx="1951807" cy="180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3E5C69F-F770-4444-8A3F-29398357D166}"/>
              </a:ext>
            </a:extLst>
          </p:cNvPr>
          <p:cNvSpPr txBox="1"/>
          <p:nvPr/>
        </p:nvSpPr>
        <p:spPr>
          <a:xfrm>
            <a:off x="9577335" y="1164211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&lt;R</a:t>
            </a:r>
            <a:r>
              <a:rPr lang="en-US" sz="1600" baseline="30000" dirty="0"/>
              <a:t>2</a:t>
            </a:r>
            <a:r>
              <a:rPr lang="en-US" sz="1600" baseline="-25000" dirty="0"/>
              <a:t>m</a:t>
            </a:r>
            <a:r>
              <a:rPr lang="en-US" sz="1600" dirty="0"/>
              <a:t>&gt; = 2.83</a:t>
            </a:r>
            <a:endParaRPr lang="ru-RU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8BDE92-4B66-8941-B751-EEC8BF24F7C3}"/>
              </a:ext>
            </a:extLst>
          </p:cNvPr>
          <p:cNvSpPr txBox="1"/>
          <p:nvPr/>
        </p:nvSpPr>
        <p:spPr>
          <a:xfrm>
            <a:off x="9656163" y="34290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&lt;R</a:t>
            </a:r>
            <a:r>
              <a:rPr lang="en-US" sz="1600" baseline="30000" dirty="0"/>
              <a:t>2</a:t>
            </a:r>
            <a:r>
              <a:rPr lang="en-US" sz="1600" baseline="-25000" dirty="0"/>
              <a:t>m</a:t>
            </a:r>
            <a:r>
              <a:rPr lang="en-US" sz="1600" dirty="0"/>
              <a:t>&gt; = 3.13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BCC10F-E74E-044C-B006-ECB6C218377E}"/>
              </a:ext>
            </a:extLst>
          </p:cNvPr>
          <p:cNvSpPr txBox="1"/>
          <p:nvPr/>
        </p:nvSpPr>
        <p:spPr>
          <a:xfrm>
            <a:off x="9577335" y="5355235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&lt;R</a:t>
            </a:r>
            <a:r>
              <a:rPr lang="en-US" sz="1600" baseline="30000" dirty="0"/>
              <a:t>2</a:t>
            </a:r>
            <a:r>
              <a:rPr lang="en-US" sz="1600" baseline="-25000" dirty="0"/>
              <a:t>m</a:t>
            </a:r>
            <a:r>
              <a:rPr lang="en-US" sz="1600" dirty="0"/>
              <a:t>&gt; = 3.70</a:t>
            </a:r>
            <a:endParaRPr lang="ru-RU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7804DE-D914-7340-9003-63AAC93EE787}"/>
              </a:ext>
            </a:extLst>
          </p:cNvPr>
          <p:cNvSpPr txBox="1"/>
          <p:nvPr/>
        </p:nvSpPr>
        <p:spPr>
          <a:xfrm>
            <a:off x="494302" y="1094820"/>
            <a:ext cx="19239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/>
              <a:t>6</a:t>
            </a:r>
            <a:r>
              <a:rPr lang="en-US" sz="2800" dirty="0"/>
              <a:t>He 0</a:t>
            </a:r>
            <a:r>
              <a:rPr lang="en-US" sz="2800" baseline="30000" dirty="0"/>
              <a:t>+ 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exp</a:t>
            </a:r>
            <a:r>
              <a:rPr lang="en-US" dirty="0"/>
              <a:t> = -0.975 MeV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thr</a:t>
            </a:r>
            <a:r>
              <a:rPr lang="en-US" dirty="0"/>
              <a:t>  = -0.228 MeV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F99E7D-B6A2-094A-84D0-63E02811F476}"/>
              </a:ext>
            </a:extLst>
          </p:cNvPr>
          <p:cNvSpPr txBox="1"/>
          <p:nvPr/>
        </p:nvSpPr>
        <p:spPr>
          <a:xfrm>
            <a:off x="478801" y="3167778"/>
            <a:ext cx="1846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/>
              <a:t>6</a:t>
            </a:r>
            <a:r>
              <a:rPr lang="en-US" sz="2800" dirty="0"/>
              <a:t>He 2</a:t>
            </a:r>
            <a:r>
              <a:rPr lang="en-US" sz="2800" baseline="30000" dirty="0"/>
              <a:t>+ 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exp</a:t>
            </a:r>
            <a:r>
              <a:rPr lang="en-US" dirty="0"/>
              <a:t> = 0.825 MeV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thr</a:t>
            </a:r>
            <a:r>
              <a:rPr lang="en-US" dirty="0"/>
              <a:t>  = 1.842 MeV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A32BC0-49DE-D745-BC07-05C6F84A05B4}"/>
              </a:ext>
            </a:extLst>
          </p:cNvPr>
          <p:cNvSpPr txBox="1"/>
          <p:nvPr/>
        </p:nvSpPr>
        <p:spPr>
          <a:xfrm>
            <a:off x="494302" y="5224571"/>
            <a:ext cx="1846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/>
              <a:t>6</a:t>
            </a:r>
            <a:r>
              <a:rPr lang="en-US" sz="2800" dirty="0"/>
              <a:t>He 1</a:t>
            </a:r>
            <a:r>
              <a:rPr lang="en-US" sz="2800" baseline="30000" dirty="0"/>
              <a:t>+ 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exp</a:t>
            </a:r>
            <a:r>
              <a:rPr lang="en-US" dirty="0"/>
              <a:t> = 4.0 MeV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thr</a:t>
            </a:r>
            <a:r>
              <a:rPr lang="en-US" dirty="0"/>
              <a:t>  = 3.947 MeV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3AA123-4AEA-0B45-8986-003B9D89FBA3}"/>
              </a:ext>
            </a:extLst>
          </p:cNvPr>
          <p:cNvSpPr txBox="1"/>
          <p:nvPr/>
        </p:nvSpPr>
        <p:spPr>
          <a:xfrm>
            <a:off x="7855191" y="72548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80B6"/>
                </a:solidFill>
                <a:latin typeface="Symbol" pitchFamily="2" charset="2"/>
              </a:rPr>
              <a:t>a</a:t>
            </a:r>
            <a:endParaRPr lang="ru-RU" dirty="0">
              <a:solidFill>
                <a:srgbClr val="5B80B6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A5471E-42DE-A044-A6DD-0B751E544693}"/>
              </a:ext>
            </a:extLst>
          </p:cNvPr>
          <p:cNvSpPr txBox="1"/>
          <p:nvPr/>
        </p:nvSpPr>
        <p:spPr>
          <a:xfrm>
            <a:off x="8283816" y="16334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F9D20"/>
                </a:solidFill>
                <a:latin typeface="Symbol" pitchFamily="2" charset="2"/>
              </a:rPr>
              <a:t>2N</a:t>
            </a:r>
            <a:endParaRPr lang="ru-RU" dirty="0">
              <a:solidFill>
                <a:srgbClr val="DF9D2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E56B6B-C759-7A46-9621-E26435CB0179}"/>
              </a:ext>
            </a:extLst>
          </p:cNvPr>
          <p:cNvSpPr txBox="1"/>
          <p:nvPr/>
        </p:nvSpPr>
        <p:spPr>
          <a:xfrm>
            <a:off x="8055216" y="292576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80B6"/>
                </a:solidFill>
                <a:latin typeface="Symbol" pitchFamily="2" charset="2"/>
              </a:rPr>
              <a:t>a</a:t>
            </a:r>
            <a:endParaRPr lang="ru-RU" dirty="0">
              <a:solidFill>
                <a:srgbClr val="5B80B6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CC214B-1893-114E-83A7-2B1308E00EC7}"/>
              </a:ext>
            </a:extLst>
          </p:cNvPr>
          <p:cNvSpPr txBox="1"/>
          <p:nvPr/>
        </p:nvSpPr>
        <p:spPr>
          <a:xfrm>
            <a:off x="8483841" y="38337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F9D20"/>
                </a:solidFill>
                <a:latin typeface="Symbol" pitchFamily="2" charset="2"/>
              </a:rPr>
              <a:t>2N</a:t>
            </a:r>
            <a:endParaRPr lang="ru-RU" dirty="0">
              <a:solidFill>
                <a:srgbClr val="DF9D2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40B25B-044A-C947-B6CD-405E422560D0}"/>
              </a:ext>
            </a:extLst>
          </p:cNvPr>
          <p:cNvSpPr txBox="1"/>
          <p:nvPr/>
        </p:nvSpPr>
        <p:spPr>
          <a:xfrm>
            <a:off x="8121891" y="496411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80B6"/>
                </a:solidFill>
                <a:latin typeface="Symbol" pitchFamily="2" charset="2"/>
              </a:rPr>
              <a:t>a</a:t>
            </a:r>
            <a:endParaRPr lang="ru-RU" dirty="0">
              <a:solidFill>
                <a:srgbClr val="5B80B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3E3810-1559-7E46-B813-59C2ED006516}"/>
              </a:ext>
            </a:extLst>
          </p:cNvPr>
          <p:cNvSpPr txBox="1"/>
          <p:nvPr/>
        </p:nvSpPr>
        <p:spPr>
          <a:xfrm>
            <a:off x="8550516" y="587205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F9D20"/>
                </a:solidFill>
                <a:latin typeface="Symbol" pitchFamily="2" charset="2"/>
              </a:rPr>
              <a:t>2N</a:t>
            </a:r>
            <a:endParaRPr lang="ru-RU" dirty="0">
              <a:solidFill>
                <a:srgbClr val="DF9D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382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1868E-398F-324E-8172-DF8034D0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190" y="3299153"/>
            <a:ext cx="1955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02179-2305-C744-A881-9F776A00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190" y="873453"/>
            <a:ext cx="19558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1BBBE-1141-A44E-990E-8686B81F5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203" y="956003"/>
            <a:ext cx="2286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4A25C-0051-A447-A2CC-C07F54640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203" y="3381703"/>
            <a:ext cx="2286000" cy="257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C35319-06F3-E441-97B9-7C6479315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415" y="1190953"/>
            <a:ext cx="2286000" cy="210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318129-155B-CB49-B1C3-06F3B29B8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7415" y="3616653"/>
            <a:ext cx="2286000" cy="210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C44E73-2719-3E4B-B248-FD4D8D295193}"/>
              </a:ext>
            </a:extLst>
          </p:cNvPr>
          <p:cNvSpPr txBox="1"/>
          <p:nvPr/>
        </p:nvSpPr>
        <p:spPr>
          <a:xfrm>
            <a:off x="464660" y="1772737"/>
            <a:ext cx="19239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/>
              <a:t>6</a:t>
            </a:r>
            <a:r>
              <a:rPr lang="en-US" sz="2800" dirty="0"/>
              <a:t>Li 1</a:t>
            </a:r>
            <a:r>
              <a:rPr lang="en-US" sz="2800" baseline="30000" dirty="0"/>
              <a:t>+ 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exp</a:t>
            </a:r>
            <a:r>
              <a:rPr lang="en-US" dirty="0"/>
              <a:t> = -3.700 MeV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thr</a:t>
            </a:r>
            <a:r>
              <a:rPr lang="en-US" dirty="0"/>
              <a:t>  = -3.258 MeV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75AC5-9D72-8F48-81AC-727533B7A67A}"/>
              </a:ext>
            </a:extLst>
          </p:cNvPr>
          <p:cNvSpPr txBox="1"/>
          <p:nvPr/>
        </p:nvSpPr>
        <p:spPr>
          <a:xfrm>
            <a:off x="449159" y="3845695"/>
            <a:ext cx="19337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/>
              <a:t>6</a:t>
            </a:r>
            <a:r>
              <a:rPr lang="en-US" sz="2800" dirty="0"/>
              <a:t>Li 3</a:t>
            </a:r>
            <a:r>
              <a:rPr lang="en-US" sz="2800" baseline="30000" dirty="0"/>
              <a:t>+ 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exp</a:t>
            </a:r>
            <a:r>
              <a:rPr lang="en-US" dirty="0"/>
              <a:t> = -1.514 MeV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thr</a:t>
            </a:r>
            <a:r>
              <a:rPr lang="en-US" dirty="0"/>
              <a:t>  = -1.714 MeV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E9994-E6AC-7F4A-9412-BF6635ED0C42}"/>
              </a:ext>
            </a:extLst>
          </p:cNvPr>
          <p:cNvSpPr txBox="1"/>
          <p:nvPr/>
        </p:nvSpPr>
        <p:spPr>
          <a:xfrm>
            <a:off x="10192191" y="1906499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&lt;R</a:t>
            </a:r>
            <a:r>
              <a:rPr lang="en-US" sz="1600" baseline="30000" dirty="0"/>
              <a:t>2</a:t>
            </a:r>
            <a:r>
              <a:rPr lang="en-US" sz="1600" baseline="-25000" dirty="0"/>
              <a:t>m</a:t>
            </a:r>
            <a:r>
              <a:rPr lang="en-US" sz="1600" dirty="0"/>
              <a:t>&gt; = 2.52</a:t>
            </a:r>
            <a:endParaRPr lang="ru-R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8596A8-79DA-154D-BA7A-728FAC928AAC}"/>
              </a:ext>
            </a:extLst>
          </p:cNvPr>
          <p:cNvSpPr txBox="1"/>
          <p:nvPr/>
        </p:nvSpPr>
        <p:spPr>
          <a:xfrm>
            <a:off x="10144895" y="4332199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&lt;R</a:t>
            </a:r>
            <a:r>
              <a:rPr lang="en-US" sz="1600" baseline="30000" dirty="0"/>
              <a:t>2</a:t>
            </a:r>
            <a:r>
              <a:rPr lang="en-US" sz="1600" baseline="-25000" dirty="0"/>
              <a:t>m</a:t>
            </a:r>
            <a:r>
              <a:rPr lang="en-US" sz="1600" dirty="0"/>
              <a:t>&gt; = 2.48</a:t>
            </a:r>
            <a:endParaRPr lang="ru-RU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1186D4-924D-A542-8BCA-911847679036}"/>
              </a:ext>
            </a:extLst>
          </p:cNvPr>
          <p:cNvSpPr txBox="1"/>
          <p:nvPr/>
        </p:nvSpPr>
        <p:spPr>
          <a:xfrm>
            <a:off x="8606788" y="15419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80B6"/>
                </a:solidFill>
                <a:latin typeface="Symbol" pitchFamily="2" charset="2"/>
              </a:rPr>
              <a:t>a</a:t>
            </a:r>
            <a:endParaRPr lang="ru-RU" dirty="0">
              <a:solidFill>
                <a:srgbClr val="5B80B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13259D-2F58-A941-A446-C1ADCFF7FECA}"/>
              </a:ext>
            </a:extLst>
          </p:cNvPr>
          <p:cNvSpPr txBox="1"/>
          <p:nvPr/>
        </p:nvSpPr>
        <p:spPr>
          <a:xfrm>
            <a:off x="9035413" y="24499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F9D20"/>
                </a:solidFill>
                <a:latin typeface="Symbol" pitchFamily="2" charset="2"/>
              </a:rPr>
              <a:t>2N</a:t>
            </a:r>
            <a:endParaRPr lang="ru-RU" dirty="0">
              <a:solidFill>
                <a:srgbClr val="DF9D2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0B7974-A42B-5342-83E3-14ABFFB2C20B}"/>
              </a:ext>
            </a:extLst>
          </p:cNvPr>
          <p:cNvSpPr txBox="1"/>
          <p:nvPr/>
        </p:nvSpPr>
        <p:spPr>
          <a:xfrm>
            <a:off x="8590770" y="394508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80B6"/>
                </a:solidFill>
                <a:latin typeface="Symbol" pitchFamily="2" charset="2"/>
              </a:rPr>
              <a:t>a</a:t>
            </a:r>
            <a:endParaRPr lang="ru-RU" dirty="0">
              <a:solidFill>
                <a:srgbClr val="5B80B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24869D-FD79-AC41-87D0-8B3F949D87A1}"/>
              </a:ext>
            </a:extLst>
          </p:cNvPr>
          <p:cNvSpPr txBox="1"/>
          <p:nvPr/>
        </p:nvSpPr>
        <p:spPr>
          <a:xfrm>
            <a:off x="9019395" y="485302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F9D20"/>
                </a:solidFill>
                <a:latin typeface="Symbol" pitchFamily="2" charset="2"/>
              </a:rPr>
              <a:t>2N</a:t>
            </a:r>
            <a:endParaRPr lang="ru-RU" dirty="0">
              <a:solidFill>
                <a:srgbClr val="DF9D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1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B002B-D7EE-0E41-9658-EC27556F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98" y="646385"/>
            <a:ext cx="1596059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9CFFE-B5AB-1746-8E18-F45E57219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98" y="2564417"/>
            <a:ext cx="1596059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59332-8CD5-A245-ACE2-B292B7B26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598" y="4633748"/>
            <a:ext cx="1596059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DC6394-FE3C-9944-9264-A93B55FAF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522" y="520257"/>
            <a:ext cx="1291667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42FEEA-D58D-8248-BF54-E4665B857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522" y="2438289"/>
            <a:ext cx="1291667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485F49-4441-7C4F-A11A-D231B26B0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522" y="4507620"/>
            <a:ext cx="1291667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7ABD25-3FF5-844B-8985-903F048AD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0790" y="646385"/>
            <a:ext cx="195180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6D1372-4D22-B34B-B7E5-688A7FC562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0790" y="2564417"/>
            <a:ext cx="1951807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79FF0-D73E-6D48-ABFE-8EBB3B459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0790" y="4633748"/>
            <a:ext cx="1951807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3B3440-3056-C243-A85B-55F495C88776}"/>
              </a:ext>
            </a:extLst>
          </p:cNvPr>
          <p:cNvSpPr txBox="1"/>
          <p:nvPr/>
        </p:nvSpPr>
        <p:spPr>
          <a:xfrm>
            <a:off x="494302" y="1094820"/>
            <a:ext cx="19239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/>
              <a:t>9</a:t>
            </a:r>
            <a:r>
              <a:rPr lang="en-US" sz="2800" dirty="0"/>
              <a:t>Be 3/2</a:t>
            </a:r>
            <a:r>
              <a:rPr lang="en-US" sz="2800" baseline="30000" dirty="0"/>
              <a:t>- 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exp</a:t>
            </a:r>
            <a:r>
              <a:rPr lang="en-US" dirty="0"/>
              <a:t> = -1.57 MeV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thr</a:t>
            </a:r>
            <a:r>
              <a:rPr lang="en-US" dirty="0"/>
              <a:t>  = -1.417 MeV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3B1BC-F315-5E49-938D-9DD1226F7295}"/>
              </a:ext>
            </a:extLst>
          </p:cNvPr>
          <p:cNvSpPr txBox="1"/>
          <p:nvPr/>
        </p:nvSpPr>
        <p:spPr>
          <a:xfrm>
            <a:off x="478801" y="3167778"/>
            <a:ext cx="1846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/>
              <a:t>9</a:t>
            </a:r>
            <a:r>
              <a:rPr lang="en-US" sz="2800" dirty="0"/>
              <a:t>Be 1/2</a:t>
            </a:r>
            <a:r>
              <a:rPr lang="en-US" sz="2800" baseline="30000" dirty="0"/>
              <a:t>+ 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exp</a:t>
            </a:r>
            <a:r>
              <a:rPr lang="en-US" dirty="0"/>
              <a:t> = 0.11 MeV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thr</a:t>
            </a:r>
            <a:r>
              <a:rPr lang="en-US" dirty="0"/>
              <a:t>  = 0.874 MeV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BAA2EA-66DD-C945-935A-E1A51A559426}"/>
              </a:ext>
            </a:extLst>
          </p:cNvPr>
          <p:cNvSpPr txBox="1"/>
          <p:nvPr/>
        </p:nvSpPr>
        <p:spPr>
          <a:xfrm>
            <a:off x="494302" y="5224571"/>
            <a:ext cx="1846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/>
              <a:t>9</a:t>
            </a:r>
            <a:r>
              <a:rPr lang="en-US" sz="2800" dirty="0"/>
              <a:t>Be 5/2</a:t>
            </a:r>
            <a:r>
              <a:rPr lang="en-US" sz="2800" baseline="30000" dirty="0"/>
              <a:t>- 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exp</a:t>
            </a:r>
            <a:r>
              <a:rPr lang="en-US" dirty="0"/>
              <a:t> = 0.86 MeV</a:t>
            </a:r>
          </a:p>
          <a:p>
            <a:r>
              <a:rPr lang="en-US" dirty="0" err="1"/>
              <a:t>E</a:t>
            </a:r>
            <a:r>
              <a:rPr lang="en-US" baseline="-25000" dirty="0" err="1"/>
              <a:t>thr</a:t>
            </a:r>
            <a:r>
              <a:rPr lang="en-US" dirty="0"/>
              <a:t>  = 0.696 MeV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D8F137-9B7A-974C-AADC-C27242D704FB}"/>
              </a:ext>
            </a:extLst>
          </p:cNvPr>
          <p:cNvSpPr txBox="1"/>
          <p:nvPr/>
        </p:nvSpPr>
        <p:spPr>
          <a:xfrm>
            <a:off x="10247270" y="124303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&lt;R</a:t>
            </a:r>
            <a:r>
              <a:rPr lang="en-US" sz="1600" baseline="30000" dirty="0"/>
              <a:t>2</a:t>
            </a:r>
            <a:r>
              <a:rPr lang="en-US" sz="1600" baseline="-25000" dirty="0"/>
              <a:t>m</a:t>
            </a:r>
            <a:r>
              <a:rPr lang="en-US" sz="1600" dirty="0"/>
              <a:t>&gt; = 2.59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13578E-9A71-0846-BF36-C997C78B610A}"/>
              </a:ext>
            </a:extLst>
          </p:cNvPr>
          <p:cNvSpPr txBox="1"/>
          <p:nvPr/>
        </p:nvSpPr>
        <p:spPr>
          <a:xfrm>
            <a:off x="10326098" y="350782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&lt;R</a:t>
            </a:r>
            <a:r>
              <a:rPr lang="en-US" sz="1600" baseline="30000" dirty="0"/>
              <a:t>2</a:t>
            </a:r>
            <a:r>
              <a:rPr lang="en-US" sz="1600" baseline="-25000" dirty="0"/>
              <a:t>m</a:t>
            </a:r>
            <a:r>
              <a:rPr lang="en-US" sz="1600" dirty="0"/>
              <a:t>&gt; = 2.71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80CE4F-4803-0A45-8DEF-24CB308F8307}"/>
              </a:ext>
            </a:extLst>
          </p:cNvPr>
          <p:cNvSpPr txBox="1"/>
          <p:nvPr/>
        </p:nvSpPr>
        <p:spPr>
          <a:xfrm>
            <a:off x="10247270" y="5434062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&lt;R</a:t>
            </a:r>
            <a:r>
              <a:rPr lang="en-US" sz="1600" baseline="30000" dirty="0"/>
              <a:t>2</a:t>
            </a:r>
            <a:r>
              <a:rPr lang="en-US" sz="1600" baseline="-25000" dirty="0"/>
              <a:t>m</a:t>
            </a:r>
            <a:r>
              <a:rPr lang="en-US" sz="1600" dirty="0"/>
              <a:t>&gt; = 2.53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E195A4-B643-1547-9405-DDAEA2F059C1}"/>
              </a:ext>
            </a:extLst>
          </p:cNvPr>
          <p:cNvSpPr txBox="1"/>
          <p:nvPr/>
        </p:nvSpPr>
        <p:spPr>
          <a:xfrm>
            <a:off x="8320737" y="117705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F9D20"/>
                </a:solidFill>
                <a:latin typeface="Symbol" pitchFamily="2" charset="2"/>
              </a:rPr>
              <a:t>2a</a:t>
            </a:r>
            <a:endParaRPr lang="ru-RU" dirty="0">
              <a:solidFill>
                <a:srgbClr val="DF9D2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A277FB-82ED-964A-B179-D8EDA8BD5853}"/>
              </a:ext>
            </a:extLst>
          </p:cNvPr>
          <p:cNvSpPr txBox="1"/>
          <p:nvPr/>
        </p:nvSpPr>
        <p:spPr>
          <a:xfrm>
            <a:off x="9160707" y="118789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80B6"/>
                </a:solidFill>
                <a:latin typeface="Symbol" pitchFamily="2" charset="2"/>
              </a:rPr>
              <a:t>N</a:t>
            </a:r>
            <a:endParaRPr lang="ru-RU" dirty="0">
              <a:solidFill>
                <a:srgbClr val="5B80B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C8D69D-8EB8-C145-B52D-0FA377550689}"/>
              </a:ext>
            </a:extLst>
          </p:cNvPr>
          <p:cNvSpPr txBox="1"/>
          <p:nvPr/>
        </p:nvSpPr>
        <p:spPr>
          <a:xfrm>
            <a:off x="8423015" y="311362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F9D20"/>
                </a:solidFill>
                <a:latin typeface="Symbol" pitchFamily="2" charset="2"/>
              </a:rPr>
              <a:t>2a</a:t>
            </a:r>
            <a:endParaRPr lang="ru-RU" dirty="0">
              <a:solidFill>
                <a:srgbClr val="DF9D2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D825C3-8556-4845-BE4A-4DB765636905}"/>
              </a:ext>
            </a:extLst>
          </p:cNvPr>
          <p:cNvSpPr txBox="1"/>
          <p:nvPr/>
        </p:nvSpPr>
        <p:spPr>
          <a:xfrm>
            <a:off x="9262985" y="31244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80B6"/>
                </a:solidFill>
                <a:latin typeface="Symbol" pitchFamily="2" charset="2"/>
              </a:rPr>
              <a:t>N</a:t>
            </a:r>
            <a:endParaRPr lang="ru-RU" dirty="0">
              <a:solidFill>
                <a:srgbClr val="5B80B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FEBA73-2C06-B34F-8A29-3A255D93997C}"/>
              </a:ext>
            </a:extLst>
          </p:cNvPr>
          <p:cNvSpPr txBox="1"/>
          <p:nvPr/>
        </p:nvSpPr>
        <p:spPr>
          <a:xfrm>
            <a:off x="8423015" y="520883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F9D20"/>
                </a:solidFill>
                <a:latin typeface="Symbol" pitchFamily="2" charset="2"/>
              </a:rPr>
              <a:t>2a</a:t>
            </a:r>
            <a:endParaRPr lang="ru-RU" dirty="0">
              <a:solidFill>
                <a:srgbClr val="DF9D2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049CFC-BF9C-2049-BD9C-9D8C1DF4B23D}"/>
              </a:ext>
            </a:extLst>
          </p:cNvPr>
          <p:cNvSpPr txBox="1"/>
          <p:nvPr/>
        </p:nvSpPr>
        <p:spPr>
          <a:xfrm>
            <a:off x="9262985" y="521967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80B6"/>
                </a:solidFill>
                <a:latin typeface="Symbol" pitchFamily="2" charset="2"/>
              </a:rPr>
              <a:t>N</a:t>
            </a:r>
            <a:endParaRPr lang="ru-RU" dirty="0">
              <a:solidFill>
                <a:srgbClr val="5B80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98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24F5-4649-2E4B-966E-06D4506FE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4E336-DFEA-904F-806F-5397F7C25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82B1E5-229D-8748-A40B-811FCADF3A4F}"/>
              </a:ext>
            </a:extLst>
          </p:cNvPr>
          <p:cNvSpPr/>
          <p:nvPr/>
        </p:nvSpPr>
        <p:spPr>
          <a:xfrm>
            <a:off x="7288162" y="-924139"/>
            <a:ext cx="3244023" cy="3244023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3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265A88-FD0F-B145-B71C-3A87BDD2E8AB}"/>
              </a:ext>
            </a:extLst>
          </p:cNvPr>
          <p:cNvGrpSpPr/>
          <p:nvPr/>
        </p:nvGrpSpPr>
        <p:grpSpPr>
          <a:xfrm>
            <a:off x="1738434" y="643834"/>
            <a:ext cx="2908601" cy="2923605"/>
            <a:chOff x="799344" y="930166"/>
            <a:chExt cx="2908601" cy="29236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39BBAF-5325-3445-B794-292B0FDCA188}"/>
                </a:ext>
              </a:extLst>
            </p:cNvPr>
            <p:cNvSpPr/>
            <p:nvPr/>
          </p:nvSpPr>
          <p:spPr>
            <a:xfrm>
              <a:off x="799344" y="930166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DB5C65C-D899-5E46-95DB-EF49ABC6D4D6}"/>
                </a:ext>
              </a:extLst>
            </p:cNvPr>
            <p:cNvSpPr/>
            <p:nvPr/>
          </p:nvSpPr>
          <p:spPr>
            <a:xfrm>
              <a:off x="1432313" y="2587832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3B8968-8BD0-4A47-A698-B5EFB10DB6FA}"/>
                </a:ext>
              </a:extLst>
            </p:cNvPr>
            <p:cNvSpPr/>
            <p:nvPr/>
          </p:nvSpPr>
          <p:spPr>
            <a:xfrm>
              <a:off x="2952053" y="1440212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E2B9FE-755E-B047-942B-29159A5434E4}"/>
                </a:ext>
              </a:extLst>
            </p:cNvPr>
            <p:cNvCxnSpPr>
              <a:cxnSpLocks/>
            </p:cNvCxnSpPr>
            <p:nvPr/>
          </p:nvCxnSpPr>
          <p:spPr>
            <a:xfrm>
              <a:off x="1560786" y="2013334"/>
              <a:ext cx="362607" cy="82445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848E709-2B23-ED40-8FB6-C9F41C3C9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2329" y="1816474"/>
              <a:ext cx="1450774" cy="62433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D500AF-D4FE-D94E-A1EE-0FE0B97A1310}"/>
              </a:ext>
            </a:extLst>
          </p:cNvPr>
          <p:cNvGrpSpPr/>
          <p:nvPr/>
        </p:nvGrpSpPr>
        <p:grpSpPr>
          <a:xfrm>
            <a:off x="6555720" y="587425"/>
            <a:ext cx="1505813" cy="1622330"/>
            <a:chOff x="6832420" y="885337"/>
            <a:chExt cx="2618778" cy="282141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B9A8080-0C6C-224A-AAE2-3528EB4DE64B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96EEE0-0F37-8945-83AC-2F74E5E22E6E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49AD2B-03B0-5249-9E06-89E1A65FA999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28314F7-B174-3F4B-82BB-4581D15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EA692D2-31D0-EC40-9A98-4E66E67292FE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6E8948-E651-7D4F-A360-C5BC98FD82DE}"/>
              </a:ext>
            </a:extLst>
          </p:cNvPr>
          <p:cNvGrpSpPr/>
          <p:nvPr/>
        </p:nvGrpSpPr>
        <p:grpSpPr>
          <a:xfrm rot="14004305">
            <a:off x="9550581" y="1706475"/>
            <a:ext cx="1505813" cy="1622330"/>
            <a:chOff x="6832420" y="885337"/>
            <a:chExt cx="2618778" cy="282141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A75CBC-205F-B64D-9054-A616768B51A6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D3A402C-9699-4A47-AEA9-DEB176D2AD47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A4E297-BF9D-624D-9034-8CAD64182B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9CBABF-69EB-934D-B001-67CC64383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DB767C3-3FB4-CD49-8EDA-8924D4166879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B142AE02-8F24-484A-9A15-621D166682B7}"/>
              </a:ext>
            </a:extLst>
          </p:cNvPr>
          <p:cNvSpPr/>
          <p:nvPr/>
        </p:nvSpPr>
        <p:spPr>
          <a:xfrm>
            <a:off x="914400" y="48975"/>
            <a:ext cx="4461641" cy="3926553"/>
          </a:xfrm>
          <a:prstGeom prst="ellipse">
            <a:avLst/>
          </a:prstGeom>
          <a:gradFill>
            <a:gsLst>
              <a:gs pos="14000">
                <a:srgbClr val="D3CB6C">
                  <a:alpha val="73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B8CC323-E7C5-AF40-A5F9-A9459C945B51}"/>
              </a:ext>
            </a:extLst>
          </p:cNvPr>
          <p:cNvSpPr/>
          <p:nvPr/>
        </p:nvSpPr>
        <p:spPr>
          <a:xfrm>
            <a:off x="6093563" y="336915"/>
            <a:ext cx="2105142" cy="2020846"/>
          </a:xfrm>
          <a:prstGeom prst="ellipse">
            <a:avLst/>
          </a:prstGeom>
          <a:gradFill>
            <a:gsLst>
              <a:gs pos="14000">
                <a:srgbClr val="D3CB6C">
                  <a:alpha val="67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E98D71-2741-454C-8629-B445F54E3E6F}"/>
              </a:ext>
            </a:extLst>
          </p:cNvPr>
          <p:cNvSpPr/>
          <p:nvPr/>
        </p:nvSpPr>
        <p:spPr>
          <a:xfrm>
            <a:off x="9230399" y="1596630"/>
            <a:ext cx="2105142" cy="2020846"/>
          </a:xfrm>
          <a:prstGeom prst="ellipse">
            <a:avLst/>
          </a:prstGeom>
          <a:gradFill>
            <a:gsLst>
              <a:gs pos="14000">
                <a:srgbClr val="D3CB6C"/>
              </a:gs>
              <a:gs pos="99000">
                <a:srgbClr val="D3CB6C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055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58CF2-9401-B84C-BDB8-151055DA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Conclutions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F69788-325E-4A4D-B40C-486C6E008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4950" indent="-220663">
              <a:buFont typeface="Arial" panose="020B0604020202020204" pitchFamily="34" charset="0"/>
              <a:buChar char="•"/>
            </a:pPr>
            <a:r>
              <a:rPr lang="en-US" dirty="0"/>
              <a:t>The three body model for the </a:t>
            </a:r>
            <a:r>
              <a:rPr lang="en-US" baseline="30000" dirty="0"/>
              <a:t>6</a:t>
            </a:r>
            <a:r>
              <a:rPr lang="en-US" dirty="0"/>
              <a:t>He, </a:t>
            </a:r>
            <a:r>
              <a:rPr lang="en-US" baseline="30000" dirty="0"/>
              <a:t>6</a:t>
            </a:r>
            <a:r>
              <a:rPr lang="en-US" dirty="0"/>
              <a:t>Li and </a:t>
            </a:r>
            <a:r>
              <a:rPr lang="en-US" baseline="30000" dirty="0"/>
              <a:t>9</a:t>
            </a:r>
            <a:r>
              <a:rPr lang="en-US" dirty="0"/>
              <a:t>Be nuclei has been introduced</a:t>
            </a:r>
          </a:p>
          <a:p>
            <a:pPr marL="234950" indent="-220663">
              <a:buFont typeface="Arial" panose="020B0604020202020204" pitchFamily="34" charset="0"/>
              <a:buChar char="•"/>
            </a:pPr>
            <a:r>
              <a:rPr lang="en-US" dirty="0"/>
              <a:t>Analytical expressions of the density distribution function of nuclear matter were deduced for the three body system</a:t>
            </a:r>
          </a:p>
          <a:p>
            <a:pPr marL="234950" indent="-220663">
              <a:buFont typeface="Arial" panose="020B0604020202020204" pitchFamily="34" charset="0"/>
              <a:buChar char="•"/>
            </a:pPr>
            <a:r>
              <a:rPr lang="en-US" dirty="0"/>
              <a:t>Obtained expressions were applied for the </a:t>
            </a:r>
            <a:r>
              <a:rPr lang="en-US" baseline="30000" dirty="0"/>
              <a:t>6</a:t>
            </a:r>
            <a:r>
              <a:rPr lang="en-US" dirty="0"/>
              <a:t>He, </a:t>
            </a:r>
            <a:r>
              <a:rPr lang="en-US" baseline="30000" dirty="0"/>
              <a:t>6</a:t>
            </a:r>
            <a:r>
              <a:rPr lang="en-US" dirty="0"/>
              <a:t>Li and </a:t>
            </a:r>
            <a:r>
              <a:rPr lang="en-US" baseline="30000" dirty="0"/>
              <a:t>9</a:t>
            </a:r>
            <a:r>
              <a:rPr lang="en-US" dirty="0"/>
              <a:t>Be nuclei including ground and low lying excited states</a:t>
            </a:r>
          </a:p>
          <a:p>
            <a:pPr marL="234950" indent="-220663">
              <a:buFont typeface="Arial" panose="020B0604020202020204" pitchFamily="34" charset="0"/>
              <a:buChar char="•"/>
            </a:pPr>
            <a:r>
              <a:rPr lang="en-US" dirty="0"/>
              <a:t>Demonstrated the structures of nuclei in terms of nuclear matter</a:t>
            </a:r>
          </a:p>
          <a:p>
            <a:pPr marL="234950" indent="-220663">
              <a:buFont typeface="Arial" panose="020B0604020202020204" pitchFamily="34" charset="0"/>
              <a:buChar char="•"/>
            </a:pPr>
            <a:r>
              <a:rPr lang="en-US" dirty="0"/>
              <a:t>Taken results may be used for the coupling potentials in the Coupled Reaction Channels calculations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340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F237-CBCA-484D-BA0A-F283900B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FC177-8532-5D45-B307-950B2EF2F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Font typeface="Arial" panose="020B0604020202020204" pitchFamily="34" charset="0"/>
              <a:buChar char="•"/>
            </a:pPr>
            <a:r>
              <a:rPr lang="en-US" dirty="0"/>
              <a:t>Why the Density Distribution nuclear matter is important?</a:t>
            </a:r>
          </a:p>
          <a:p>
            <a:pPr marL="290513" indent="-290513">
              <a:buFont typeface="Arial" panose="020B0604020202020204" pitchFamily="34" charset="0"/>
              <a:buChar char="•"/>
            </a:pPr>
            <a:r>
              <a:rPr lang="en-US" dirty="0"/>
              <a:t>Objects of studying: </a:t>
            </a:r>
            <a:r>
              <a:rPr lang="en-US" baseline="30000" dirty="0"/>
              <a:t>6</a:t>
            </a:r>
            <a:r>
              <a:rPr lang="en-US" dirty="0"/>
              <a:t>He, </a:t>
            </a:r>
            <a:r>
              <a:rPr lang="en-US" baseline="30000" dirty="0"/>
              <a:t>6</a:t>
            </a:r>
            <a:r>
              <a:rPr lang="en-US" dirty="0"/>
              <a:t>Li and </a:t>
            </a:r>
            <a:r>
              <a:rPr lang="en-US" baseline="30000" dirty="0"/>
              <a:t>9</a:t>
            </a:r>
            <a:r>
              <a:rPr lang="en-US" dirty="0"/>
              <a:t>Be</a:t>
            </a:r>
          </a:p>
          <a:p>
            <a:pPr marL="290513" indent="-290513">
              <a:buFont typeface="Arial" panose="020B0604020202020204" pitchFamily="34" charset="0"/>
              <a:buChar char="•"/>
            </a:pPr>
            <a:r>
              <a:rPr lang="en-US" dirty="0"/>
              <a:t>The three body wave function</a:t>
            </a:r>
          </a:p>
          <a:p>
            <a:pPr marL="290513" indent="-290513">
              <a:buFont typeface="Arial" panose="020B0604020202020204" pitchFamily="34" charset="0"/>
              <a:buChar char="•"/>
            </a:pPr>
            <a:r>
              <a:rPr lang="en-US" dirty="0"/>
              <a:t>The Density Distribution of nuclear matter within the three body model</a:t>
            </a:r>
          </a:p>
          <a:p>
            <a:pPr marL="290513" indent="-290513">
              <a:buFont typeface="Arial" panose="020B0604020202020204" pitchFamily="34" charset="0"/>
              <a:buChar char="•"/>
            </a:pPr>
            <a:r>
              <a:rPr lang="en-US" dirty="0"/>
              <a:t>Results and discussions</a:t>
            </a:r>
          </a:p>
          <a:p>
            <a:pPr marL="496888" lvl="1" indent="-496888">
              <a:buFont typeface="Arial" panose="020B0604020202020204" pitchFamily="34" charset="0"/>
              <a:buChar char="•"/>
            </a:pPr>
            <a:r>
              <a:rPr lang="en-US" baseline="30000" dirty="0"/>
              <a:t>6</a:t>
            </a:r>
            <a:r>
              <a:rPr lang="en-US" dirty="0"/>
              <a:t>He, </a:t>
            </a:r>
            <a:r>
              <a:rPr lang="en-US" baseline="30000" dirty="0"/>
              <a:t>6</a:t>
            </a:r>
            <a:r>
              <a:rPr lang="en-US" dirty="0"/>
              <a:t>Li</a:t>
            </a:r>
          </a:p>
          <a:p>
            <a:pPr marL="496888" lvl="1" indent="-496888">
              <a:buFont typeface="Arial" panose="020B0604020202020204" pitchFamily="34" charset="0"/>
              <a:buChar char="•"/>
            </a:pPr>
            <a:r>
              <a:rPr lang="en-US" baseline="30000" dirty="0"/>
              <a:t>9</a:t>
            </a:r>
            <a:r>
              <a:rPr lang="en-US" dirty="0"/>
              <a:t>Be</a:t>
            </a:r>
          </a:p>
          <a:p>
            <a:pPr marL="290513" indent="-290513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6438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B8160-41D4-B947-8D4E-4DEEE2AF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EC2DD-25FB-204D-AE4D-9A3D3AC40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FA2AD8-CC1B-8F4C-8F23-09D384D58DC3}"/>
              </a:ext>
            </a:extLst>
          </p:cNvPr>
          <p:cNvGrpSpPr/>
          <p:nvPr/>
        </p:nvGrpSpPr>
        <p:grpSpPr>
          <a:xfrm>
            <a:off x="1738434" y="643834"/>
            <a:ext cx="2908601" cy="2923605"/>
            <a:chOff x="799344" y="930166"/>
            <a:chExt cx="2908601" cy="292360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EBB657C-7E91-2546-AEA0-6F9DC7170D49}"/>
                </a:ext>
              </a:extLst>
            </p:cNvPr>
            <p:cNvSpPr/>
            <p:nvPr/>
          </p:nvSpPr>
          <p:spPr>
            <a:xfrm>
              <a:off x="799344" y="930166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24FD9C8-1B6C-9F4D-973D-BABAAB1EBDCE}"/>
                </a:ext>
              </a:extLst>
            </p:cNvPr>
            <p:cNvSpPr/>
            <p:nvPr/>
          </p:nvSpPr>
          <p:spPr>
            <a:xfrm>
              <a:off x="1432313" y="2587832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E1753A-1BF4-D84F-BDBF-3615D14BB57C}"/>
                </a:ext>
              </a:extLst>
            </p:cNvPr>
            <p:cNvSpPr/>
            <p:nvPr/>
          </p:nvSpPr>
          <p:spPr>
            <a:xfrm>
              <a:off x="2952053" y="1440212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E0E8D7-ED5F-0246-88EE-E6B656B7077F}"/>
                </a:ext>
              </a:extLst>
            </p:cNvPr>
            <p:cNvCxnSpPr>
              <a:cxnSpLocks/>
            </p:cNvCxnSpPr>
            <p:nvPr/>
          </p:nvCxnSpPr>
          <p:spPr>
            <a:xfrm>
              <a:off x="1560786" y="2013334"/>
              <a:ext cx="362607" cy="82445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3846AF-EC5F-294A-BE18-DE1C44D3D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2329" y="1816474"/>
              <a:ext cx="1450774" cy="62433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C736C-42AD-D949-BC74-12FD27F3BFBC}"/>
              </a:ext>
            </a:extLst>
          </p:cNvPr>
          <p:cNvGrpSpPr/>
          <p:nvPr/>
        </p:nvGrpSpPr>
        <p:grpSpPr>
          <a:xfrm>
            <a:off x="6555720" y="587425"/>
            <a:ext cx="1505813" cy="1622330"/>
            <a:chOff x="6832420" y="885337"/>
            <a:chExt cx="2618778" cy="28214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B5D235-2EE3-F84D-9B90-D0EB2191BFDD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1E0EC9-7FBB-C94A-A1FF-AA6E6B674E73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B9DB36-6318-7341-AE6C-550DD4C75E1C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5FB650-DF05-6048-A3BF-2106DE39D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C90317-A98C-344A-AEC8-34A9EDF11B6C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E41EB9-123D-DB48-BCC4-636EB51AD4C2}"/>
              </a:ext>
            </a:extLst>
          </p:cNvPr>
          <p:cNvGrpSpPr/>
          <p:nvPr/>
        </p:nvGrpSpPr>
        <p:grpSpPr>
          <a:xfrm rot="14004305">
            <a:off x="9550581" y="1706475"/>
            <a:ext cx="1505813" cy="1622330"/>
            <a:chOff x="6832420" y="885337"/>
            <a:chExt cx="2618778" cy="282141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E98306-8A61-3243-9D47-BE92F2AC54DE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58FC360-8B45-DC4E-84EC-E2C85F3E97D5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7FEABAA-B4CC-CA46-A92F-A457993E5617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5586F1E-B0BE-704C-8E7F-FBDA32180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1CF93F-56B3-364B-B969-5CB9492540C8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853EC39C-1C6C-2843-903A-9B2EFA440310}"/>
              </a:ext>
            </a:extLst>
          </p:cNvPr>
          <p:cNvSpPr/>
          <p:nvPr/>
        </p:nvSpPr>
        <p:spPr>
          <a:xfrm>
            <a:off x="914400" y="48975"/>
            <a:ext cx="4461641" cy="3926553"/>
          </a:xfrm>
          <a:prstGeom prst="ellipse">
            <a:avLst/>
          </a:prstGeom>
          <a:gradFill>
            <a:gsLst>
              <a:gs pos="14000">
                <a:srgbClr val="D3CB6C">
                  <a:alpha val="73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682424-3CA4-2F49-A1B1-315162C6C390}"/>
              </a:ext>
            </a:extLst>
          </p:cNvPr>
          <p:cNvSpPr/>
          <p:nvPr/>
        </p:nvSpPr>
        <p:spPr>
          <a:xfrm>
            <a:off x="6093563" y="336915"/>
            <a:ext cx="2105142" cy="2020846"/>
          </a:xfrm>
          <a:prstGeom prst="ellipse">
            <a:avLst/>
          </a:prstGeom>
          <a:gradFill>
            <a:gsLst>
              <a:gs pos="14000">
                <a:srgbClr val="D3CB6C">
                  <a:alpha val="67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9E4A66-4114-D641-9CEF-40293766EF30}"/>
              </a:ext>
            </a:extLst>
          </p:cNvPr>
          <p:cNvSpPr/>
          <p:nvPr/>
        </p:nvSpPr>
        <p:spPr>
          <a:xfrm>
            <a:off x="9230399" y="1596630"/>
            <a:ext cx="2105142" cy="2020846"/>
          </a:xfrm>
          <a:prstGeom prst="ellipse">
            <a:avLst/>
          </a:prstGeom>
          <a:gradFill>
            <a:gsLst>
              <a:gs pos="14000">
                <a:srgbClr val="D3CB6C"/>
              </a:gs>
              <a:gs pos="99000">
                <a:srgbClr val="D3CB6C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48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63A9-38BC-004C-928F-162C2A40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DD nuclear matter is important?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287A-C917-EE49-99D1-3E9FB0E6C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837256-D73B-1B43-8B5D-D50086108E51}"/>
              </a:ext>
            </a:extLst>
          </p:cNvPr>
          <p:cNvGrpSpPr/>
          <p:nvPr/>
        </p:nvGrpSpPr>
        <p:grpSpPr>
          <a:xfrm>
            <a:off x="1738434" y="643834"/>
            <a:ext cx="2908601" cy="2923605"/>
            <a:chOff x="799344" y="930166"/>
            <a:chExt cx="2908601" cy="292360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16D3B2-420C-9641-B256-8E7D0A1E9D3D}"/>
                </a:ext>
              </a:extLst>
            </p:cNvPr>
            <p:cNvSpPr/>
            <p:nvPr/>
          </p:nvSpPr>
          <p:spPr>
            <a:xfrm>
              <a:off x="799344" y="930166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F26F4E-A034-144B-9439-F5CE619E8F1C}"/>
                </a:ext>
              </a:extLst>
            </p:cNvPr>
            <p:cNvSpPr/>
            <p:nvPr/>
          </p:nvSpPr>
          <p:spPr>
            <a:xfrm>
              <a:off x="1432313" y="2587832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BEB51C-1248-3A4C-9FBE-81735AAFFD27}"/>
                </a:ext>
              </a:extLst>
            </p:cNvPr>
            <p:cNvSpPr/>
            <p:nvPr/>
          </p:nvSpPr>
          <p:spPr>
            <a:xfrm>
              <a:off x="2952053" y="1440212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8C942D-5574-8144-B86D-7C00B971A815}"/>
                </a:ext>
              </a:extLst>
            </p:cNvPr>
            <p:cNvCxnSpPr>
              <a:cxnSpLocks/>
            </p:cNvCxnSpPr>
            <p:nvPr/>
          </p:nvCxnSpPr>
          <p:spPr>
            <a:xfrm>
              <a:off x="1560786" y="2013334"/>
              <a:ext cx="362607" cy="82445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4CCEDB-58FB-A742-A55C-1F8BBA28B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2329" y="1816474"/>
              <a:ext cx="1450774" cy="62433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C25180-54CD-1B44-AF41-7B51963804C0}"/>
              </a:ext>
            </a:extLst>
          </p:cNvPr>
          <p:cNvGrpSpPr/>
          <p:nvPr/>
        </p:nvGrpSpPr>
        <p:grpSpPr>
          <a:xfrm>
            <a:off x="6555720" y="587425"/>
            <a:ext cx="1505813" cy="1622330"/>
            <a:chOff x="6832420" y="885337"/>
            <a:chExt cx="2618778" cy="282141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1306232-A5FA-F54A-9703-2A2AC5C78F9F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057B3A-3C89-764F-BA8B-FC957A82B72D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067A4B-1BEA-174F-9BF7-7025D30C7640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ADB213-6CCD-7D43-A915-92C9DDC68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0942E4A-7C39-6D48-8DAB-63BF85208214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6CE194-C5A0-F647-B218-25410EBD0B66}"/>
              </a:ext>
            </a:extLst>
          </p:cNvPr>
          <p:cNvGrpSpPr/>
          <p:nvPr/>
        </p:nvGrpSpPr>
        <p:grpSpPr>
          <a:xfrm rot="14004305">
            <a:off x="9550581" y="1706475"/>
            <a:ext cx="1505813" cy="1622330"/>
            <a:chOff x="6832420" y="885337"/>
            <a:chExt cx="2618778" cy="282141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06C85BA-854F-614E-A832-BAF04FE89143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572F87-54D7-C642-99DB-D8410C74021B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27855A-6277-EF48-BAA6-D2763BE35F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CCD096-C44E-C346-BE1B-05014491B4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9F6512A-C063-A245-A9A9-2CBBF751EB98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9E159E1D-A2D7-804B-A771-86AD9558DAD1}"/>
              </a:ext>
            </a:extLst>
          </p:cNvPr>
          <p:cNvSpPr/>
          <p:nvPr/>
        </p:nvSpPr>
        <p:spPr>
          <a:xfrm>
            <a:off x="914400" y="48975"/>
            <a:ext cx="4461641" cy="3926553"/>
          </a:xfrm>
          <a:prstGeom prst="ellipse">
            <a:avLst/>
          </a:prstGeom>
          <a:gradFill>
            <a:gsLst>
              <a:gs pos="14000">
                <a:srgbClr val="D3CB6C">
                  <a:alpha val="73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126C2C-2007-4643-912C-CC8F7D4DED35}"/>
              </a:ext>
            </a:extLst>
          </p:cNvPr>
          <p:cNvSpPr/>
          <p:nvPr/>
        </p:nvSpPr>
        <p:spPr>
          <a:xfrm>
            <a:off x="6093563" y="336915"/>
            <a:ext cx="2105142" cy="2020846"/>
          </a:xfrm>
          <a:prstGeom prst="ellipse">
            <a:avLst/>
          </a:prstGeom>
          <a:gradFill>
            <a:gsLst>
              <a:gs pos="14000">
                <a:srgbClr val="D3CB6C">
                  <a:alpha val="67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7DD7D47-7924-4A47-9B98-4604EC38DDFA}"/>
              </a:ext>
            </a:extLst>
          </p:cNvPr>
          <p:cNvSpPr/>
          <p:nvPr/>
        </p:nvSpPr>
        <p:spPr>
          <a:xfrm>
            <a:off x="9230399" y="1596630"/>
            <a:ext cx="2105142" cy="2020846"/>
          </a:xfrm>
          <a:prstGeom prst="ellipse">
            <a:avLst/>
          </a:prstGeom>
          <a:gradFill>
            <a:gsLst>
              <a:gs pos="14000">
                <a:srgbClr val="D3CB6C"/>
              </a:gs>
              <a:gs pos="99000">
                <a:srgbClr val="D3CB6C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81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8F36D5-78E2-704F-9497-77674813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neutron skins in </a:t>
            </a:r>
            <a:r>
              <a:rPr lang="en-GB" baseline="30000" dirty="0"/>
              <a:t>6</a:t>
            </a:r>
            <a:r>
              <a:rPr lang="en-GB" dirty="0"/>
              <a:t>He and </a:t>
            </a:r>
            <a:r>
              <a:rPr lang="en-GB" baseline="30000" dirty="0"/>
              <a:t>8</a:t>
            </a:r>
            <a:r>
              <a:rPr lang="en-GB" dirty="0"/>
              <a:t>He nuclei</a:t>
            </a:r>
            <a:endParaRPr lang="ru-R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772CBD-C5A1-064A-B7C9-A0B7711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69026"/>
            <a:ext cx="9720071" cy="4023360"/>
          </a:xfrm>
        </p:spPr>
        <p:txBody>
          <a:bodyPr>
            <a:normAutofit/>
          </a:bodyPr>
          <a:lstStyle/>
          <a:p>
            <a:r>
              <a:rPr lang="en-US" dirty="0"/>
              <a:t>the Relativistic Mean Field model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F5440-8788-CA40-9A4D-9D3435DE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8" y="2673474"/>
            <a:ext cx="3492500" cy="323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F3596B-82F0-D64C-8C92-33137A5BC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678" y="2749674"/>
            <a:ext cx="3416300" cy="308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72AA70-7F4D-DD46-9214-AC2AA2BC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161" y="3047333"/>
            <a:ext cx="3814628" cy="2064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F42FD3-B727-A445-B6C1-F2CE78E5A026}"/>
              </a:ext>
            </a:extLst>
          </p:cNvPr>
          <p:cNvSpPr/>
          <p:nvPr/>
        </p:nvSpPr>
        <p:spPr>
          <a:xfrm>
            <a:off x="836909" y="6443144"/>
            <a:ext cx="1104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u="sng" dirty="0" err="1">
                <a:solidFill>
                  <a:srgbClr val="222222"/>
                </a:solidFill>
              </a:rPr>
              <a:t>Tanihata</a:t>
            </a:r>
            <a:r>
              <a:rPr lang="en-GB" sz="1400" u="sng" dirty="0">
                <a:solidFill>
                  <a:srgbClr val="222222"/>
                </a:solidFill>
              </a:rPr>
              <a:t>, I., et al. "Revelation of thick neutron skins in nuclei." </a:t>
            </a:r>
            <a:r>
              <a:rPr lang="en-GB" sz="1400" i="1" u="sng" dirty="0">
                <a:solidFill>
                  <a:srgbClr val="222222"/>
                </a:solidFill>
              </a:rPr>
              <a:t>Physics Letters B</a:t>
            </a:r>
            <a:r>
              <a:rPr lang="en-GB" sz="1400" u="sng" dirty="0">
                <a:solidFill>
                  <a:srgbClr val="222222"/>
                </a:solidFill>
              </a:rPr>
              <a:t> 289.3-4 (1992): 261-266.</a:t>
            </a:r>
            <a:endParaRPr lang="ru-RU" sz="1400" u="sng" dirty="0"/>
          </a:p>
        </p:txBody>
      </p:sp>
    </p:spTree>
    <p:extLst>
      <p:ext uri="{BB962C8B-B14F-4D97-AF65-F5344CB8AC3E}">
        <p14:creationId xmlns:p14="http://schemas.microsoft.com/office/powerpoint/2010/main" val="226550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D600-A789-174C-936D-11DC09B1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Two-neutron transfer reaction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DBB0D-D5DE-DD40-BA6F-E6CF37AEB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164" y="2403731"/>
            <a:ext cx="5126345" cy="2050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FFB54-A093-DF4F-9A77-253AFDAF4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4723384"/>
            <a:ext cx="3403600" cy="154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C9579-2230-5841-87D3-2F2741969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24" y="2334769"/>
            <a:ext cx="4930587" cy="3771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DB7AFA-396D-094C-82B6-57438FC368E4}"/>
              </a:ext>
            </a:extLst>
          </p:cNvPr>
          <p:cNvSpPr/>
          <p:nvPr/>
        </p:nvSpPr>
        <p:spPr>
          <a:xfrm>
            <a:off x="1005263" y="6520752"/>
            <a:ext cx="10138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u="sng" dirty="0" err="1">
                <a:solidFill>
                  <a:srgbClr val="222222"/>
                </a:solidFill>
              </a:rPr>
              <a:t>Oganessian</a:t>
            </a:r>
            <a:r>
              <a:rPr lang="en-GB" sz="1400" u="sng" dirty="0">
                <a:solidFill>
                  <a:srgbClr val="222222"/>
                </a:solidFill>
              </a:rPr>
              <a:t>, Yu Ts, V. I. </a:t>
            </a:r>
            <a:r>
              <a:rPr lang="en-GB" sz="1400" u="sng" dirty="0" err="1">
                <a:solidFill>
                  <a:srgbClr val="222222"/>
                </a:solidFill>
              </a:rPr>
              <a:t>Zagrebaev</a:t>
            </a:r>
            <a:r>
              <a:rPr lang="en-GB" sz="1400" u="sng" dirty="0">
                <a:solidFill>
                  <a:srgbClr val="222222"/>
                </a:solidFill>
              </a:rPr>
              <a:t>, and J. S. </a:t>
            </a:r>
            <a:r>
              <a:rPr lang="en-GB" sz="1400" u="sng" dirty="0" err="1">
                <a:solidFill>
                  <a:srgbClr val="222222"/>
                </a:solidFill>
              </a:rPr>
              <a:t>Vaagen</a:t>
            </a:r>
            <a:r>
              <a:rPr lang="en-GB" sz="1400" u="sng" dirty="0">
                <a:solidFill>
                  <a:srgbClr val="222222"/>
                </a:solidFill>
              </a:rPr>
              <a:t>. "“Di-Neutron” Configuration of 6 He." </a:t>
            </a:r>
            <a:r>
              <a:rPr lang="en-GB" sz="1400" i="1" u="sng" dirty="0">
                <a:solidFill>
                  <a:srgbClr val="222222"/>
                </a:solidFill>
              </a:rPr>
              <a:t>Physical review letters</a:t>
            </a:r>
            <a:r>
              <a:rPr lang="en-GB" sz="1400" u="sng" dirty="0">
                <a:solidFill>
                  <a:srgbClr val="222222"/>
                </a:solidFill>
              </a:rPr>
              <a:t> 82.25 (1999): 4996.</a:t>
            </a:r>
            <a:endParaRPr lang="ru-RU" sz="1400" u="sn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EB0FB9-8A0B-3E4B-8AF2-F68A612087BA}"/>
              </a:ext>
            </a:extLst>
          </p:cNvPr>
          <p:cNvSpPr/>
          <p:nvPr/>
        </p:nvSpPr>
        <p:spPr>
          <a:xfrm>
            <a:off x="2021507" y="1891911"/>
            <a:ext cx="178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ymbol" pitchFamily="2" charset="2"/>
              </a:rPr>
              <a:t>a </a:t>
            </a:r>
            <a:r>
              <a:rPr lang="en-GB" sz="2000" dirty="0"/>
              <a:t>(</a:t>
            </a:r>
            <a:r>
              <a:rPr lang="en-GB" sz="2000" baseline="30000" dirty="0"/>
              <a:t>6</a:t>
            </a:r>
            <a:r>
              <a:rPr lang="en-GB" sz="2000" dirty="0"/>
              <a:t>He,</a:t>
            </a:r>
            <a:r>
              <a:rPr lang="en-US" sz="2000" dirty="0">
                <a:latin typeface="Symbol" pitchFamily="2" charset="2"/>
              </a:rPr>
              <a:t>  a</a:t>
            </a:r>
            <a:r>
              <a:rPr lang="en-GB" sz="2000" dirty="0"/>
              <a:t>) </a:t>
            </a:r>
            <a:r>
              <a:rPr lang="en-GB" sz="2000" baseline="30000" dirty="0"/>
              <a:t>6</a:t>
            </a:r>
            <a:r>
              <a:rPr lang="en-GB" sz="2000" dirty="0"/>
              <a:t>He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1290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B1D6B7-B9EA-2A46-B69E-F65BBCB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of studying: </a:t>
            </a:r>
            <a:br>
              <a:rPr lang="en-US" dirty="0"/>
            </a:br>
            <a:r>
              <a:rPr lang="en-US" baseline="30000" dirty="0"/>
              <a:t>6</a:t>
            </a:r>
            <a:r>
              <a:rPr lang="en-US" dirty="0"/>
              <a:t>He, </a:t>
            </a:r>
            <a:r>
              <a:rPr lang="en-US" baseline="30000" dirty="0"/>
              <a:t>6</a:t>
            </a:r>
            <a:r>
              <a:rPr lang="en-US" dirty="0"/>
              <a:t>Li and </a:t>
            </a:r>
            <a:r>
              <a:rPr lang="en-US" baseline="30000" dirty="0"/>
              <a:t>9</a:t>
            </a:r>
            <a:r>
              <a:rPr lang="en-US" dirty="0"/>
              <a:t>Be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1BD9E-2C10-084F-A6A5-8C71550F6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DA1D6-0072-694C-AAFD-FBEF77A667C5}"/>
              </a:ext>
            </a:extLst>
          </p:cNvPr>
          <p:cNvGrpSpPr/>
          <p:nvPr/>
        </p:nvGrpSpPr>
        <p:grpSpPr>
          <a:xfrm>
            <a:off x="1738434" y="643834"/>
            <a:ext cx="2908601" cy="2923605"/>
            <a:chOff x="799344" y="930166"/>
            <a:chExt cx="2908601" cy="292360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4F22DF4-9E7E-8C41-B97B-EAB0125736CE}"/>
                </a:ext>
              </a:extLst>
            </p:cNvPr>
            <p:cNvSpPr/>
            <p:nvPr/>
          </p:nvSpPr>
          <p:spPr>
            <a:xfrm>
              <a:off x="799344" y="930166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1EF7E6-0780-9A4E-A3FA-DDE2860D6CFF}"/>
                </a:ext>
              </a:extLst>
            </p:cNvPr>
            <p:cNvSpPr/>
            <p:nvPr/>
          </p:nvSpPr>
          <p:spPr>
            <a:xfrm>
              <a:off x="1432313" y="2587832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11BD5A-20D8-CE46-A8C0-DC2CB63BDE37}"/>
                </a:ext>
              </a:extLst>
            </p:cNvPr>
            <p:cNvSpPr/>
            <p:nvPr/>
          </p:nvSpPr>
          <p:spPr>
            <a:xfrm>
              <a:off x="2952053" y="1440212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DD04C1B-4615-4D4C-BD94-18A36A4D9D71}"/>
                </a:ext>
              </a:extLst>
            </p:cNvPr>
            <p:cNvCxnSpPr>
              <a:cxnSpLocks/>
            </p:cNvCxnSpPr>
            <p:nvPr/>
          </p:nvCxnSpPr>
          <p:spPr>
            <a:xfrm>
              <a:off x="1560786" y="2013334"/>
              <a:ext cx="362607" cy="82445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48FFE32-0372-4C47-930C-85ACD9D64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2329" y="1816474"/>
              <a:ext cx="1450774" cy="62433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C7BB88-8700-D84B-A064-3438CB05C9EE}"/>
              </a:ext>
            </a:extLst>
          </p:cNvPr>
          <p:cNvGrpSpPr/>
          <p:nvPr/>
        </p:nvGrpSpPr>
        <p:grpSpPr>
          <a:xfrm>
            <a:off x="6555720" y="587425"/>
            <a:ext cx="1505813" cy="1622330"/>
            <a:chOff x="6832420" y="885337"/>
            <a:chExt cx="2618778" cy="282141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494A8E-4774-5E48-96AB-2C11A167637D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F02255-EF33-264B-BCD4-65F74B421982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617DE40-6463-3C4C-9CE0-D69E6874F9AE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6B1936D-5C70-024F-B61C-13A156F53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D7F6C4B-AE72-A845-9181-74D2C003132D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4E568E-633C-FD43-AD05-99DA6FA18810}"/>
              </a:ext>
            </a:extLst>
          </p:cNvPr>
          <p:cNvGrpSpPr/>
          <p:nvPr/>
        </p:nvGrpSpPr>
        <p:grpSpPr>
          <a:xfrm rot="14004305">
            <a:off x="9550581" y="1706475"/>
            <a:ext cx="1505813" cy="1622330"/>
            <a:chOff x="6832420" y="885337"/>
            <a:chExt cx="2618778" cy="282141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AF1876E-5FD7-254C-84E1-5D70FA99EAB9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425D9D-CB78-FA40-97BF-007321CF2C96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1D0FC8-9761-1248-B526-9342B2A18E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E85E647-74CA-6B48-8D19-829BBBD30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96285D-30B4-E14A-86FC-DD9CB36D1D35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84EC24BC-7054-5B47-8A4E-F2E74A5D64EE}"/>
              </a:ext>
            </a:extLst>
          </p:cNvPr>
          <p:cNvSpPr/>
          <p:nvPr/>
        </p:nvSpPr>
        <p:spPr>
          <a:xfrm>
            <a:off x="914400" y="48975"/>
            <a:ext cx="4461641" cy="3926553"/>
          </a:xfrm>
          <a:prstGeom prst="ellipse">
            <a:avLst/>
          </a:prstGeom>
          <a:gradFill>
            <a:gsLst>
              <a:gs pos="14000">
                <a:srgbClr val="D3CB6C">
                  <a:alpha val="73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DEEB8C-DF4E-2A46-947A-56EE625BF5F5}"/>
              </a:ext>
            </a:extLst>
          </p:cNvPr>
          <p:cNvSpPr/>
          <p:nvPr/>
        </p:nvSpPr>
        <p:spPr>
          <a:xfrm>
            <a:off x="6093563" y="336915"/>
            <a:ext cx="2105142" cy="2020846"/>
          </a:xfrm>
          <a:prstGeom prst="ellipse">
            <a:avLst/>
          </a:prstGeom>
          <a:gradFill>
            <a:gsLst>
              <a:gs pos="14000">
                <a:srgbClr val="D3CB6C">
                  <a:alpha val="67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7869A4-0C52-4142-9456-4899F7CBE943}"/>
              </a:ext>
            </a:extLst>
          </p:cNvPr>
          <p:cNvSpPr/>
          <p:nvPr/>
        </p:nvSpPr>
        <p:spPr>
          <a:xfrm>
            <a:off x="9230399" y="1596630"/>
            <a:ext cx="2105142" cy="2020846"/>
          </a:xfrm>
          <a:prstGeom prst="ellipse">
            <a:avLst/>
          </a:prstGeom>
          <a:gradFill>
            <a:gsLst>
              <a:gs pos="14000">
                <a:srgbClr val="D3CB6C"/>
              </a:gs>
              <a:gs pos="99000">
                <a:srgbClr val="D3CB6C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09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62">
            <a:extLst>
              <a:ext uri="{FF2B5EF4-FFF2-40B4-BE49-F238E27FC236}">
                <a16:creationId xmlns:a16="http://schemas.microsoft.com/office/drawing/2014/main" id="{9F5A053F-1AB9-FF4E-B596-7F691857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body nuclei</a:t>
            </a:r>
            <a:endParaRPr lang="ru-RU" dirty="0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D5FCD4AE-54D6-FD49-9EB2-2C0612A6F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1853403"/>
          </a:xfrm>
        </p:spPr>
        <p:txBody>
          <a:bodyPr/>
          <a:lstStyle/>
          <a:p>
            <a:pPr>
              <a:buFont typeface=".Apple Color Emoji UI"/>
              <a:buChar char="✔️"/>
            </a:pPr>
            <a:r>
              <a:rPr lang="en-US" dirty="0"/>
              <a:t> </a:t>
            </a:r>
            <a:r>
              <a:rPr lang="ru-RU" dirty="0"/>
              <a:t>с</a:t>
            </a:r>
            <a:r>
              <a:rPr lang="en-US" dirty="0"/>
              <a:t>luster structure</a:t>
            </a:r>
            <a:endParaRPr lang="ru-RU" dirty="0"/>
          </a:p>
          <a:p>
            <a:pPr>
              <a:buFont typeface=".Apple Color Emoji UI"/>
              <a:buChar char="✔️"/>
            </a:pPr>
            <a:r>
              <a:rPr lang="ru-RU" dirty="0"/>
              <a:t> </a:t>
            </a:r>
            <a:r>
              <a:rPr lang="en-US" dirty="0"/>
              <a:t>plenty</a:t>
            </a:r>
            <a:r>
              <a:rPr lang="en-GB" dirty="0"/>
              <a:t> nuclear reactions </a:t>
            </a:r>
            <a:endParaRPr lang="ru-RU" dirty="0"/>
          </a:p>
          <a:p>
            <a:pPr>
              <a:buFont typeface=".Apple Color Emoji UI"/>
              <a:buChar char="✔️"/>
            </a:pPr>
            <a:r>
              <a:rPr lang="en-GB" dirty="0"/>
              <a:t>interaction potentials of internal clusters</a:t>
            </a:r>
            <a:endParaRPr lang="ru-RU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7A019B-626C-1646-8BC4-DE61888C5F15}"/>
              </a:ext>
            </a:extLst>
          </p:cNvPr>
          <p:cNvGrpSpPr/>
          <p:nvPr/>
        </p:nvGrpSpPr>
        <p:grpSpPr>
          <a:xfrm>
            <a:off x="6445346" y="4513881"/>
            <a:ext cx="1507866" cy="1068743"/>
            <a:chOff x="6612543" y="3429000"/>
            <a:chExt cx="1507866" cy="1068743"/>
          </a:xfrm>
        </p:grpSpPr>
        <p:sp>
          <p:nvSpPr>
            <p:cNvPr id="29" name="Овал 1">
              <a:extLst>
                <a:ext uri="{FF2B5EF4-FFF2-40B4-BE49-F238E27FC236}">
                  <a16:creationId xmlns:a16="http://schemas.microsoft.com/office/drawing/2014/main" id="{DBE3650E-0E80-EB47-8D30-D5CDCB796858}"/>
                </a:ext>
              </a:extLst>
            </p:cNvPr>
            <p:cNvSpPr/>
            <p:nvPr/>
          </p:nvSpPr>
          <p:spPr>
            <a:xfrm>
              <a:off x="7481216" y="3845684"/>
              <a:ext cx="639193" cy="65205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18">
              <a:extLst>
                <a:ext uri="{FF2B5EF4-FFF2-40B4-BE49-F238E27FC236}">
                  <a16:creationId xmlns:a16="http://schemas.microsoft.com/office/drawing/2014/main" id="{449B9674-1DFC-1B45-881B-E2B5DED47E84}"/>
                </a:ext>
              </a:extLst>
            </p:cNvPr>
            <p:cNvSpPr/>
            <p:nvPr/>
          </p:nvSpPr>
          <p:spPr>
            <a:xfrm>
              <a:off x="6612543" y="3845684"/>
              <a:ext cx="639193" cy="65205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2">
              <a:extLst>
                <a:ext uri="{FF2B5EF4-FFF2-40B4-BE49-F238E27FC236}">
                  <a16:creationId xmlns:a16="http://schemas.microsoft.com/office/drawing/2014/main" id="{4813B02F-555A-2847-A5B5-7365FF00B98E}"/>
                </a:ext>
              </a:extLst>
            </p:cNvPr>
            <p:cNvSpPr/>
            <p:nvPr/>
          </p:nvSpPr>
          <p:spPr>
            <a:xfrm>
              <a:off x="7139264" y="3429000"/>
              <a:ext cx="430957" cy="43963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23BFC6-4304-3043-AE37-973E22E54912}"/>
              </a:ext>
            </a:extLst>
          </p:cNvPr>
          <p:cNvGrpSpPr/>
          <p:nvPr/>
        </p:nvGrpSpPr>
        <p:grpSpPr>
          <a:xfrm>
            <a:off x="1476379" y="4490933"/>
            <a:ext cx="1022748" cy="1091691"/>
            <a:chOff x="1670108" y="3406052"/>
            <a:chExt cx="1022748" cy="1091691"/>
          </a:xfrm>
        </p:grpSpPr>
        <p:sp>
          <p:nvSpPr>
            <p:cNvPr id="32" name="Овал 18">
              <a:extLst>
                <a:ext uri="{FF2B5EF4-FFF2-40B4-BE49-F238E27FC236}">
                  <a16:creationId xmlns:a16="http://schemas.microsoft.com/office/drawing/2014/main" id="{F437D117-FB27-2D40-88BB-C55F9720B4DD}"/>
                </a:ext>
              </a:extLst>
            </p:cNvPr>
            <p:cNvSpPr/>
            <p:nvPr/>
          </p:nvSpPr>
          <p:spPr>
            <a:xfrm>
              <a:off x="1861886" y="3845684"/>
              <a:ext cx="639193" cy="65205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C268601-6460-C84D-8FC9-4F60B2DFB6D6}"/>
                </a:ext>
              </a:extLst>
            </p:cNvPr>
            <p:cNvGrpSpPr/>
            <p:nvPr/>
          </p:nvGrpSpPr>
          <p:grpSpPr>
            <a:xfrm>
              <a:off x="1670108" y="3406052"/>
              <a:ext cx="1022748" cy="439632"/>
              <a:chOff x="1670108" y="3406052"/>
              <a:chExt cx="1022748" cy="439632"/>
            </a:xfrm>
          </p:grpSpPr>
          <p:sp>
            <p:nvSpPr>
              <p:cNvPr id="33" name="Овал 2">
                <a:extLst>
                  <a:ext uri="{FF2B5EF4-FFF2-40B4-BE49-F238E27FC236}">
                    <a16:creationId xmlns:a16="http://schemas.microsoft.com/office/drawing/2014/main" id="{D07D26CC-2E5E-784D-B47F-E7802795E668}"/>
                  </a:ext>
                </a:extLst>
              </p:cNvPr>
              <p:cNvSpPr/>
              <p:nvPr/>
            </p:nvSpPr>
            <p:spPr>
              <a:xfrm>
                <a:off x="1670108" y="3406052"/>
                <a:ext cx="430957" cy="43963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" name="Овал 2">
                <a:extLst>
                  <a:ext uri="{FF2B5EF4-FFF2-40B4-BE49-F238E27FC236}">
                    <a16:creationId xmlns:a16="http://schemas.microsoft.com/office/drawing/2014/main" id="{293D4F9E-B30A-D844-934B-683EDE4710CB}"/>
                  </a:ext>
                </a:extLst>
              </p:cNvPr>
              <p:cNvSpPr/>
              <p:nvPr/>
            </p:nvSpPr>
            <p:spPr>
              <a:xfrm>
                <a:off x="2261899" y="3406052"/>
                <a:ext cx="430957" cy="43963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DD5A49E-47CA-2949-B406-6B2DAAF249CA}"/>
              </a:ext>
            </a:extLst>
          </p:cNvPr>
          <p:cNvGrpSpPr/>
          <p:nvPr/>
        </p:nvGrpSpPr>
        <p:grpSpPr>
          <a:xfrm>
            <a:off x="4036273" y="4513881"/>
            <a:ext cx="1022748" cy="1091691"/>
            <a:chOff x="1670108" y="3406052"/>
            <a:chExt cx="1022748" cy="1091691"/>
          </a:xfrm>
        </p:grpSpPr>
        <p:sp>
          <p:nvSpPr>
            <p:cNvPr id="44" name="Овал 18">
              <a:extLst>
                <a:ext uri="{FF2B5EF4-FFF2-40B4-BE49-F238E27FC236}">
                  <a16:creationId xmlns:a16="http://schemas.microsoft.com/office/drawing/2014/main" id="{61CFEEEB-9C8A-4440-8949-BA22D38AF432}"/>
                </a:ext>
              </a:extLst>
            </p:cNvPr>
            <p:cNvSpPr/>
            <p:nvPr/>
          </p:nvSpPr>
          <p:spPr>
            <a:xfrm>
              <a:off x="1861886" y="3845684"/>
              <a:ext cx="639193" cy="65205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6E73FB7-AB49-434C-8A3D-18BD802A7962}"/>
                </a:ext>
              </a:extLst>
            </p:cNvPr>
            <p:cNvGrpSpPr/>
            <p:nvPr/>
          </p:nvGrpSpPr>
          <p:grpSpPr>
            <a:xfrm>
              <a:off x="1670108" y="3406052"/>
              <a:ext cx="1022748" cy="439632"/>
              <a:chOff x="1670108" y="3406052"/>
              <a:chExt cx="1022748" cy="439632"/>
            </a:xfrm>
          </p:grpSpPr>
          <p:sp>
            <p:nvSpPr>
              <p:cNvPr id="46" name="Овал 2">
                <a:extLst>
                  <a:ext uri="{FF2B5EF4-FFF2-40B4-BE49-F238E27FC236}">
                    <a16:creationId xmlns:a16="http://schemas.microsoft.com/office/drawing/2014/main" id="{625D3324-5AA1-A043-8955-EBC7D313E9CB}"/>
                  </a:ext>
                </a:extLst>
              </p:cNvPr>
              <p:cNvSpPr/>
              <p:nvPr/>
            </p:nvSpPr>
            <p:spPr>
              <a:xfrm>
                <a:off x="1670108" y="3406052"/>
                <a:ext cx="430957" cy="43963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" name="Овал 2">
                <a:extLst>
                  <a:ext uri="{FF2B5EF4-FFF2-40B4-BE49-F238E27FC236}">
                    <a16:creationId xmlns:a16="http://schemas.microsoft.com/office/drawing/2014/main" id="{EB06C9A0-E78C-DD4A-8C44-CC193DF4FE7B}"/>
                  </a:ext>
                </a:extLst>
              </p:cNvPr>
              <p:cNvSpPr/>
              <p:nvPr/>
            </p:nvSpPr>
            <p:spPr>
              <a:xfrm>
                <a:off x="2261899" y="3406052"/>
                <a:ext cx="430957" cy="43963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6CF1950-767C-6E4F-A65A-A524D5C587D6}"/>
              </a:ext>
            </a:extLst>
          </p:cNvPr>
          <p:cNvSpPr txBox="1"/>
          <p:nvPr/>
        </p:nvSpPr>
        <p:spPr>
          <a:xfrm>
            <a:off x="1631726" y="6028224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/>
              <a:t>6</a:t>
            </a:r>
            <a:r>
              <a:rPr lang="en-US" sz="2800" dirty="0"/>
              <a:t>He</a:t>
            </a:r>
            <a:endParaRPr lang="ru-RU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E1B876-1B2B-7A4C-9C73-5437EF09D1CE}"/>
              </a:ext>
            </a:extLst>
          </p:cNvPr>
          <p:cNvSpPr txBox="1"/>
          <p:nvPr/>
        </p:nvSpPr>
        <p:spPr>
          <a:xfrm>
            <a:off x="4281388" y="5998860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/>
              <a:t>6</a:t>
            </a:r>
            <a:r>
              <a:rPr lang="en-US" sz="2800" dirty="0"/>
              <a:t>Li</a:t>
            </a:r>
            <a:endParaRPr lang="ru-RU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0C54A7-0653-8147-8A7B-B142A7BF088E}"/>
              </a:ext>
            </a:extLst>
          </p:cNvPr>
          <p:cNvSpPr txBox="1"/>
          <p:nvPr/>
        </p:nvSpPr>
        <p:spPr>
          <a:xfrm>
            <a:off x="6861687" y="5998860"/>
            <a:ext cx="67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/>
              <a:t>9</a:t>
            </a:r>
            <a:r>
              <a:rPr lang="en-US" sz="2800" dirty="0"/>
              <a:t>Be</a:t>
            </a:r>
            <a:endParaRPr lang="ru-RU" sz="28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814B6A-FAED-F54F-A8D6-3A83D1E69E5C}"/>
              </a:ext>
            </a:extLst>
          </p:cNvPr>
          <p:cNvCxnSpPr/>
          <p:nvPr/>
        </p:nvCxnSpPr>
        <p:spPr>
          <a:xfrm>
            <a:off x="1476379" y="5873856"/>
            <a:ext cx="10227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1EA974-00FE-6943-8CC3-EF7CAA5094A3}"/>
              </a:ext>
            </a:extLst>
          </p:cNvPr>
          <p:cNvCxnSpPr/>
          <p:nvPr/>
        </p:nvCxnSpPr>
        <p:spPr>
          <a:xfrm>
            <a:off x="4036273" y="5858358"/>
            <a:ext cx="10227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F8BA91-42DF-EB47-A57D-0F13FE703174}"/>
              </a:ext>
            </a:extLst>
          </p:cNvPr>
          <p:cNvCxnSpPr>
            <a:cxnSpLocks/>
          </p:cNvCxnSpPr>
          <p:nvPr/>
        </p:nvCxnSpPr>
        <p:spPr>
          <a:xfrm>
            <a:off x="6491524" y="5873856"/>
            <a:ext cx="141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327AEE-97A1-5B40-AD0A-46A17B757F01}"/>
              </a:ext>
            </a:extLst>
          </p:cNvPr>
          <p:cNvGrpSpPr/>
          <p:nvPr/>
        </p:nvGrpSpPr>
        <p:grpSpPr>
          <a:xfrm>
            <a:off x="9508704" y="3192038"/>
            <a:ext cx="2030278" cy="3083317"/>
            <a:chOff x="9174997" y="3177153"/>
            <a:chExt cx="2030278" cy="308331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534A3D4-0EFE-7F40-ACC1-3CEB5235D26B}"/>
                </a:ext>
              </a:extLst>
            </p:cNvPr>
            <p:cNvGrpSpPr/>
            <p:nvPr/>
          </p:nvGrpSpPr>
          <p:grpSpPr>
            <a:xfrm>
              <a:off x="9484637" y="3579318"/>
              <a:ext cx="1096023" cy="2026254"/>
              <a:chOff x="9484637" y="3579318"/>
              <a:chExt cx="1096023" cy="2026254"/>
            </a:xfrm>
          </p:grpSpPr>
          <p:sp>
            <p:nvSpPr>
              <p:cNvPr id="38" name="Овал 2">
                <a:extLst>
                  <a:ext uri="{FF2B5EF4-FFF2-40B4-BE49-F238E27FC236}">
                    <a16:creationId xmlns:a16="http://schemas.microsoft.com/office/drawing/2014/main" id="{B6C1BE9E-1272-5740-AD2B-01DEDC5423E8}"/>
                  </a:ext>
                </a:extLst>
              </p:cNvPr>
              <p:cNvSpPr/>
              <p:nvPr/>
            </p:nvSpPr>
            <p:spPr>
              <a:xfrm>
                <a:off x="9588755" y="3634617"/>
                <a:ext cx="430957" cy="43963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Овал 2">
                <a:extLst>
                  <a:ext uri="{FF2B5EF4-FFF2-40B4-BE49-F238E27FC236}">
                    <a16:creationId xmlns:a16="http://schemas.microsoft.com/office/drawing/2014/main" id="{36906D15-0484-B54D-9DCB-41CAEBD45325}"/>
                  </a:ext>
                </a:extLst>
              </p:cNvPr>
              <p:cNvSpPr/>
              <p:nvPr/>
            </p:nvSpPr>
            <p:spPr>
              <a:xfrm>
                <a:off x="9588755" y="4294065"/>
                <a:ext cx="430957" cy="43963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0" name="Овал 1">
                <a:extLst>
                  <a:ext uri="{FF2B5EF4-FFF2-40B4-BE49-F238E27FC236}">
                    <a16:creationId xmlns:a16="http://schemas.microsoft.com/office/drawing/2014/main" id="{821A1A73-81DB-0C49-91D8-5AEB727B3ED4}"/>
                  </a:ext>
                </a:extLst>
              </p:cNvPr>
              <p:cNvSpPr/>
              <p:nvPr/>
            </p:nvSpPr>
            <p:spPr>
              <a:xfrm>
                <a:off x="9484637" y="4953513"/>
                <a:ext cx="639193" cy="65205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5AA8C77-10C9-E743-9B17-21B280F72916}"/>
                  </a:ext>
                </a:extLst>
              </p:cNvPr>
              <p:cNvSpPr txBox="1"/>
              <p:nvPr/>
            </p:nvSpPr>
            <p:spPr>
              <a:xfrm>
                <a:off x="10155703" y="3579318"/>
                <a:ext cx="3417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</a:t>
                </a:r>
                <a:endParaRPr lang="ru-RU" sz="28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DB550C8-B2A0-034F-BE93-DA2D2DF2F0C0}"/>
                  </a:ext>
                </a:extLst>
              </p:cNvPr>
              <p:cNvSpPr txBox="1"/>
              <p:nvPr/>
            </p:nvSpPr>
            <p:spPr>
              <a:xfrm>
                <a:off x="10169970" y="4249521"/>
                <a:ext cx="3834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</a:t>
                </a:r>
                <a:endParaRPr lang="ru-RU" sz="28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BA6C7F5-A399-584F-88A6-CF1D17B5CCF6}"/>
                  </a:ext>
                </a:extLst>
              </p:cNvPr>
              <p:cNvSpPr txBox="1"/>
              <p:nvPr/>
            </p:nvSpPr>
            <p:spPr>
              <a:xfrm>
                <a:off x="10169970" y="5079924"/>
                <a:ext cx="410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Symbol" pitchFamily="2" charset="2"/>
                    <a:ea typeface="Palatino" pitchFamily="2" charset="77"/>
                  </a:rPr>
                  <a:t>a</a:t>
                </a:r>
                <a:endParaRPr lang="ru-RU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D719264-56F5-F348-9A07-5479EE92DC52}"/>
                </a:ext>
              </a:extLst>
            </p:cNvPr>
            <p:cNvSpPr/>
            <p:nvPr/>
          </p:nvSpPr>
          <p:spPr>
            <a:xfrm>
              <a:off x="9174997" y="3177153"/>
              <a:ext cx="2030278" cy="3083317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20503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FD5EEB-5402-7E40-8F7A-487AE5D5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body model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937F9-7D09-4C4F-BEE9-89FF05B1A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5B3AB1-8441-7545-9264-482FCF4DFC97}"/>
              </a:ext>
            </a:extLst>
          </p:cNvPr>
          <p:cNvGrpSpPr/>
          <p:nvPr/>
        </p:nvGrpSpPr>
        <p:grpSpPr>
          <a:xfrm>
            <a:off x="1738434" y="643834"/>
            <a:ext cx="2908601" cy="2923605"/>
            <a:chOff x="799344" y="930166"/>
            <a:chExt cx="2908601" cy="292360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A643F8-546F-6F4D-A16F-283E5C3BDD6A}"/>
                </a:ext>
              </a:extLst>
            </p:cNvPr>
            <p:cNvSpPr/>
            <p:nvPr/>
          </p:nvSpPr>
          <p:spPr>
            <a:xfrm>
              <a:off x="799344" y="930166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EEA891A-6933-BA42-A5C7-B9D86F2A6D34}"/>
                </a:ext>
              </a:extLst>
            </p:cNvPr>
            <p:cNvSpPr/>
            <p:nvPr/>
          </p:nvSpPr>
          <p:spPr>
            <a:xfrm>
              <a:off x="1432313" y="2587832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C8A250-C87B-4448-B964-02AC9735F68D}"/>
                </a:ext>
              </a:extLst>
            </p:cNvPr>
            <p:cNvSpPr/>
            <p:nvPr/>
          </p:nvSpPr>
          <p:spPr>
            <a:xfrm>
              <a:off x="2952053" y="1440212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F3C860-C47D-2042-AEF1-27C9CC500019}"/>
                </a:ext>
              </a:extLst>
            </p:cNvPr>
            <p:cNvCxnSpPr>
              <a:cxnSpLocks/>
            </p:cNvCxnSpPr>
            <p:nvPr/>
          </p:nvCxnSpPr>
          <p:spPr>
            <a:xfrm>
              <a:off x="1560786" y="2013334"/>
              <a:ext cx="362607" cy="82445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588E0-474E-504A-9BB4-AFC68595F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2329" y="1816474"/>
              <a:ext cx="1450774" cy="624339"/>
            </a:xfrm>
            <a:prstGeom prst="line">
              <a:avLst/>
            </a:prstGeom>
            <a:ln w="142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6D3FF1-7461-AB41-B03D-EA1DFDA3325D}"/>
              </a:ext>
            </a:extLst>
          </p:cNvPr>
          <p:cNvGrpSpPr/>
          <p:nvPr/>
        </p:nvGrpSpPr>
        <p:grpSpPr>
          <a:xfrm>
            <a:off x="6555720" y="587425"/>
            <a:ext cx="1505813" cy="1622330"/>
            <a:chOff x="6832420" y="885337"/>
            <a:chExt cx="2618778" cy="282141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AC2685E-9D9E-3446-B127-BFA6A89ACC41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DB6AF0B-6E2E-2F4C-BC00-E6B2B2B59082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C5DB61B-BBD4-1E48-83E9-42C197C27A56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0D10DC7-DB04-8C47-B4F1-40DF43B70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8DB0438-2F41-9441-8C6B-66D64FA87945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E0E023-152C-0A48-903B-11FD1397D198}"/>
              </a:ext>
            </a:extLst>
          </p:cNvPr>
          <p:cNvGrpSpPr/>
          <p:nvPr/>
        </p:nvGrpSpPr>
        <p:grpSpPr>
          <a:xfrm rot="14004305">
            <a:off x="9550581" y="1706475"/>
            <a:ext cx="1505813" cy="1622330"/>
            <a:chOff x="6832420" y="885337"/>
            <a:chExt cx="2618778" cy="282141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3CE2E0F-3AC2-1449-9E3B-7C4C9E4AC03C}"/>
                </a:ext>
              </a:extLst>
            </p:cNvPr>
            <p:cNvSpPr/>
            <p:nvPr/>
          </p:nvSpPr>
          <p:spPr>
            <a:xfrm>
              <a:off x="7017906" y="2440813"/>
              <a:ext cx="1265939" cy="1265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8F95C0D-48D8-FA4C-8ACD-3352AD745CA3}"/>
                </a:ext>
              </a:extLst>
            </p:cNvPr>
            <p:cNvSpPr/>
            <p:nvPr/>
          </p:nvSpPr>
          <p:spPr>
            <a:xfrm>
              <a:off x="8695306" y="1293193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E14A64-BE8C-9744-BF8C-AC0C4AB62922}"/>
                </a:ext>
              </a:extLst>
            </p:cNvPr>
            <p:cNvCxnSpPr>
              <a:cxnSpLocks/>
            </p:cNvCxnSpPr>
            <p:nvPr/>
          </p:nvCxnSpPr>
          <p:spPr>
            <a:xfrm>
              <a:off x="7472855" y="1375314"/>
              <a:ext cx="1479278" cy="295825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0D790E-99AF-8F41-9F13-A5C3C550E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766" y="1563135"/>
              <a:ext cx="249531" cy="1024697"/>
            </a:xfrm>
            <a:prstGeom prst="line">
              <a:avLst/>
            </a:prstGeom>
            <a:ln w="142875">
              <a:solidFill>
                <a:schemeClr val="bg1"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A0108C7-68F5-0449-9B87-0D01A3B6DD23}"/>
                </a:ext>
              </a:extLst>
            </p:cNvPr>
            <p:cNvSpPr/>
            <p:nvPr/>
          </p:nvSpPr>
          <p:spPr>
            <a:xfrm>
              <a:off x="6832420" y="885337"/>
              <a:ext cx="755892" cy="7558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9DCC1C92-420D-3D4F-B43E-B57EA551DA43}"/>
              </a:ext>
            </a:extLst>
          </p:cNvPr>
          <p:cNvSpPr/>
          <p:nvPr/>
        </p:nvSpPr>
        <p:spPr>
          <a:xfrm>
            <a:off x="914400" y="48975"/>
            <a:ext cx="4461641" cy="3926553"/>
          </a:xfrm>
          <a:prstGeom prst="ellipse">
            <a:avLst/>
          </a:prstGeom>
          <a:gradFill>
            <a:gsLst>
              <a:gs pos="14000">
                <a:srgbClr val="D3CB6C">
                  <a:alpha val="73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47D43B-B279-2C4F-B3D6-8850E3BBE83F}"/>
              </a:ext>
            </a:extLst>
          </p:cNvPr>
          <p:cNvSpPr/>
          <p:nvPr/>
        </p:nvSpPr>
        <p:spPr>
          <a:xfrm>
            <a:off x="6093563" y="336915"/>
            <a:ext cx="2105142" cy="2020846"/>
          </a:xfrm>
          <a:prstGeom prst="ellipse">
            <a:avLst/>
          </a:prstGeom>
          <a:gradFill>
            <a:gsLst>
              <a:gs pos="14000">
                <a:srgbClr val="D3CB6C">
                  <a:alpha val="67000"/>
                </a:srgbClr>
              </a:gs>
              <a:gs pos="99000">
                <a:srgbClr val="D3CB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A05F3EC-17FD-0947-AF11-4BCC0E0AF030}"/>
              </a:ext>
            </a:extLst>
          </p:cNvPr>
          <p:cNvSpPr/>
          <p:nvPr/>
        </p:nvSpPr>
        <p:spPr>
          <a:xfrm>
            <a:off x="9230399" y="1596630"/>
            <a:ext cx="2105142" cy="2020846"/>
          </a:xfrm>
          <a:prstGeom prst="ellipse">
            <a:avLst/>
          </a:prstGeom>
          <a:gradFill>
            <a:gsLst>
              <a:gs pos="14000">
                <a:srgbClr val="D3CB6C"/>
              </a:gs>
              <a:gs pos="99000">
                <a:srgbClr val="D3CB6C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50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769F-D353-6B4E-B0DA-9946CF79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Schrödinger equation</a:t>
            </a:r>
            <a:endParaRPr lang="ru-RU" dirty="0"/>
          </a:p>
        </p:txBody>
      </p:sp>
      <p:grpSp>
        <p:nvGrpSpPr>
          <p:cNvPr id="4" name="Группа 22">
            <a:extLst>
              <a:ext uri="{FF2B5EF4-FFF2-40B4-BE49-F238E27FC236}">
                <a16:creationId xmlns:a16="http://schemas.microsoft.com/office/drawing/2014/main" id="{F2D7A05B-F76B-AF45-AB43-6AF8CDE7B3AE}"/>
              </a:ext>
            </a:extLst>
          </p:cNvPr>
          <p:cNvGrpSpPr/>
          <p:nvPr/>
        </p:nvGrpSpPr>
        <p:grpSpPr>
          <a:xfrm>
            <a:off x="990213" y="3079782"/>
            <a:ext cx="3546254" cy="894766"/>
            <a:chOff x="628650" y="2796999"/>
            <a:chExt cx="2743200" cy="698500"/>
          </a:xfrm>
        </p:grpSpPr>
        <p:pic>
          <p:nvPicPr>
            <p:cNvPr id="5" name="Рисунок 3">
              <a:extLst>
                <a:ext uri="{FF2B5EF4-FFF2-40B4-BE49-F238E27FC236}">
                  <a16:creationId xmlns:a16="http://schemas.microsoft.com/office/drawing/2014/main" id="{C84AD7AA-8C95-A64E-A75E-26B9D4963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2796999"/>
              <a:ext cx="1511300" cy="698500"/>
            </a:xfrm>
            <a:prstGeom prst="rect">
              <a:avLst/>
            </a:prstGeom>
          </p:spPr>
        </p:pic>
        <p:pic>
          <p:nvPicPr>
            <p:cNvPr id="6" name="Рисунок 4">
              <a:extLst>
                <a:ext uri="{FF2B5EF4-FFF2-40B4-BE49-F238E27FC236}">
                  <a16:creationId xmlns:a16="http://schemas.microsoft.com/office/drawing/2014/main" id="{3216AE39-74E0-F742-898F-3825BCAC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9950" y="2811944"/>
              <a:ext cx="1231900" cy="647700"/>
            </a:xfrm>
            <a:prstGeom prst="rect">
              <a:avLst/>
            </a:prstGeom>
          </p:spPr>
        </p:pic>
      </p:grpSp>
      <p:pic>
        <p:nvPicPr>
          <p:cNvPr id="7" name="Рисунок 5">
            <a:extLst>
              <a:ext uri="{FF2B5EF4-FFF2-40B4-BE49-F238E27FC236}">
                <a16:creationId xmlns:a16="http://schemas.microsoft.com/office/drawing/2014/main" id="{5EFB9BA8-1641-634A-851A-10C3E165F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16" y="1901397"/>
            <a:ext cx="3554825" cy="529090"/>
          </a:xfrm>
          <a:prstGeom prst="rect">
            <a:avLst/>
          </a:prstGeom>
        </p:spPr>
      </p:pic>
      <p:pic>
        <p:nvPicPr>
          <p:cNvPr id="8" name="Рисунок 6">
            <a:extLst>
              <a:ext uri="{FF2B5EF4-FFF2-40B4-BE49-F238E27FC236}">
                <a16:creationId xmlns:a16="http://schemas.microsoft.com/office/drawing/2014/main" id="{E6D4C864-DCAB-0F4A-AA32-F35457C85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13" y="2279464"/>
            <a:ext cx="3505220" cy="876305"/>
          </a:xfrm>
          <a:prstGeom prst="rect">
            <a:avLst/>
          </a:prstGeom>
        </p:spPr>
      </p:pic>
      <p:pic>
        <p:nvPicPr>
          <p:cNvPr id="9" name="Рисунок 7">
            <a:extLst>
              <a:ext uri="{FF2B5EF4-FFF2-40B4-BE49-F238E27FC236}">
                <a16:creationId xmlns:a16="http://schemas.microsoft.com/office/drawing/2014/main" id="{144F8BC4-4DA4-C245-9450-509D636EF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356" y="3804405"/>
            <a:ext cx="3009198" cy="942441"/>
          </a:xfrm>
          <a:prstGeom prst="rect">
            <a:avLst/>
          </a:prstGeom>
        </p:spPr>
      </p:pic>
      <p:pic>
        <p:nvPicPr>
          <p:cNvPr id="10" name="Рисунок 8">
            <a:extLst>
              <a:ext uri="{FF2B5EF4-FFF2-40B4-BE49-F238E27FC236}">
                <a16:creationId xmlns:a16="http://schemas.microsoft.com/office/drawing/2014/main" id="{7612CE53-8D96-2F48-AECE-5E7A98151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812" y="3804405"/>
            <a:ext cx="2926527" cy="892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418E4-9B26-764B-AE23-69EE5397708D}"/>
              </a:ext>
            </a:extLst>
          </p:cNvPr>
          <p:cNvSpPr txBox="1"/>
          <p:nvPr/>
        </p:nvSpPr>
        <p:spPr>
          <a:xfrm>
            <a:off x="5457649" y="3324728"/>
            <a:ext cx="304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expansion of the wave function into basis</a:t>
            </a:r>
            <a:endParaRPr lang="ru-RU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9B80F-4AFC-7445-BE15-DB08CA866B7E}"/>
              </a:ext>
            </a:extLst>
          </p:cNvPr>
          <p:cNvSpPr txBox="1"/>
          <p:nvPr/>
        </p:nvSpPr>
        <p:spPr>
          <a:xfrm>
            <a:off x="5459670" y="2231929"/>
            <a:ext cx="20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Hamiltonian of the system</a:t>
            </a:r>
            <a:endParaRPr lang="ru-RU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97768-B589-B447-B119-8D28E3991050}"/>
              </a:ext>
            </a:extLst>
          </p:cNvPr>
          <p:cNvSpPr txBox="1"/>
          <p:nvPr/>
        </p:nvSpPr>
        <p:spPr>
          <a:xfrm>
            <a:off x="630416" y="3999151"/>
            <a:ext cx="1372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multiplying bra </a:t>
            </a:r>
          </a:p>
          <a:p>
            <a:pPr algn="r"/>
            <a:r>
              <a:rPr lang="en-US" dirty="0">
                <a:latin typeface="+mj-lt"/>
              </a:rPr>
              <a:t>from the left side</a:t>
            </a:r>
            <a:endParaRPr lang="ru-RU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A2434-34CD-E94A-913D-2A7AF5D77B40}"/>
              </a:ext>
            </a:extLst>
          </p:cNvPr>
          <p:cNvSpPr txBox="1"/>
          <p:nvPr/>
        </p:nvSpPr>
        <p:spPr>
          <a:xfrm>
            <a:off x="5108998" y="4121736"/>
            <a:ext cx="77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one gets</a:t>
            </a:r>
            <a:endParaRPr lang="ru-RU" dirty="0">
              <a:latin typeface="+mj-lt"/>
            </a:endParaRPr>
          </a:p>
        </p:txBody>
      </p:sp>
      <p:pic>
        <p:nvPicPr>
          <p:cNvPr id="15" name="Рисунок 20">
            <a:extLst>
              <a:ext uri="{FF2B5EF4-FFF2-40B4-BE49-F238E27FC236}">
                <a16:creationId xmlns:a16="http://schemas.microsoft.com/office/drawing/2014/main" id="{70DF7204-5E04-334F-B996-416D58C6C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128" y="5118052"/>
            <a:ext cx="6535544" cy="1398371"/>
          </a:xfrm>
          <a:prstGeom prst="rect">
            <a:avLst/>
          </a:prstGeom>
        </p:spPr>
      </p:pic>
      <p:pic>
        <p:nvPicPr>
          <p:cNvPr id="16" name="Рисунок 28">
            <a:extLst>
              <a:ext uri="{FF2B5EF4-FFF2-40B4-BE49-F238E27FC236}">
                <a16:creationId xmlns:a16="http://schemas.microsoft.com/office/drawing/2014/main" id="{AA5D03C8-3030-E14C-BCF3-8574603A4B0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705" t="15651"/>
          <a:stretch/>
        </p:blipFill>
        <p:spPr>
          <a:xfrm>
            <a:off x="7930844" y="5788335"/>
            <a:ext cx="1298991" cy="3425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7794D9-9B7B-3F43-979F-850590707A27}"/>
              </a:ext>
            </a:extLst>
          </p:cNvPr>
          <p:cNvSpPr txBox="1"/>
          <p:nvPr/>
        </p:nvSpPr>
        <p:spPr>
          <a:xfrm>
            <a:off x="7878108" y="5449781"/>
            <a:ext cx="655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where</a:t>
            </a:r>
            <a:endParaRPr lang="ru-RU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36851E-A029-C041-AD36-CBB7D025F649}"/>
              </a:ext>
            </a:extLst>
          </p:cNvPr>
          <p:cNvSpPr txBox="1"/>
          <p:nvPr/>
        </p:nvSpPr>
        <p:spPr>
          <a:xfrm>
            <a:off x="1060516" y="4747700"/>
            <a:ext cx="5238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Matrix form of the Schrödinger equation for non-orthogonal basis: 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852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{7B2370CE-5687-294D-AD42-9DCA331406F6}tf10001061</Template>
  <TotalTime>2037</TotalTime>
  <Words>573</Words>
  <Application>Microsoft Macintosh PowerPoint</Application>
  <PresentationFormat>Widescreen</PresentationFormat>
  <Paragraphs>126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.Apple Color Emoji UI</vt:lpstr>
      <vt:lpstr>Arial</vt:lpstr>
      <vt:lpstr>Calibri</vt:lpstr>
      <vt:lpstr>Palatino</vt:lpstr>
      <vt:lpstr>Roboto</vt:lpstr>
      <vt:lpstr>Symbol</vt:lpstr>
      <vt:lpstr>Tw Cen MT</vt:lpstr>
      <vt:lpstr>Tw Cen MT Condensed</vt:lpstr>
      <vt:lpstr>Wingdings 3</vt:lpstr>
      <vt:lpstr>Integral</vt:lpstr>
      <vt:lpstr>NUCLEAR MATTER DENSITY DISTRIBUTIONS OF THE LIGHT WEAKLY BOUND NUCLEI</vt:lpstr>
      <vt:lpstr>Content</vt:lpstr>
      <vt:lpstr>Why the DD nuclear matter is important?</vt:lpstr>
      <vt:lpstr>neutron skins in 6He and 8He nuclei</vt:lpstr>
      <vt:lpstr>A Two-neutron transfer reaction</vt:lpstr>
      <vt:lpstr>Objects of studying:  6He, 6Li and 9Be</vt:lpstr>
      <vt:lpstr>The three body nuclei</vt:lpstr>
      <vt:lpstr>the three body model</vt:lpstr>
      <vt:lpstr>the Schrödinger equation</vt:lpstr>
      <vt:lpstr>the Hamiltonian</vt:lpstr>
      <vt:lpstr>the basis function</vt:lpstr>
      <vt:lpstr>the density distribution function of nuclear matter </vt:lpstr>
      <vt:lpstr>PowerPoint Presentation</vt:lpstr>
      <vt:lpstr>results</vt:lpstr>
      <vt:lpstr>PowerPoint Presentation</vt:lpstr>
      <vt:lpstr>PowerPoint Presentation</vt:lpstr>
      <vt:lpstr>PowerPoint Presentation</vt:lpstr>
      <vt:lpstr>conclusions</vt:lpstr>
      <vt:lpstr>Conclutions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dcterms:created xsi:type="dcterms:W3CDTF">2020-10-15T20:51:32Z</dcterms:created>
  <dcterms:modified xsi:type="dcterms:W3CDTF">2020-10-17T06:49:02Z</dcterms:modified>
</cp:coreProperties>
</file>